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2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D646D2-1C4A-4ADF-87AD-997F9C6A985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5F40746-F4A0-4D37-A3EE-7B2E90BCFFCD}">
      <dgm:prSet/>
      <dgm:spPr/>
      <dgm:t>
        <a:bodyPr/>
        <a:lstStyle/>
        <a:p>
          <a:pPr rtl="0"/>
          <a:r>
            <a:rPr kumimoji="1" lang="ru-RU" dirty="0" smtClean="0"/>
            <a:t>Права человека</a:t>
          </a:r>
          <a:endParaRPr kumimoji="1" lang="ru-RU" dirty="0"/>
        </a:p>
      </dgm:t>
    </dgm:pt>
    <dgm:pt modelId="{A5ECFEFD-F7C9-4DB3-8693-356F1885709F}" type="parTrans" cxnId="{939C472A-E9E2-4FA0-8017-00746B237BEF}">
      <dgm:prSet/>
      <dgm:spPr/>
      <dgm:t>
        <a:bodyPr/>
        <a:lstStyle/>
        <a:p>
          <a:endParaRPr lang="ru-RU"/>
        </a:p>
      </dgm:t>
    </dgm:pt>
    <dgm:pt modelId="{8A7780A3-53EA-4F32-9771-7CF5B1C89A9B}" type="sibTrans" cxnId="{939C472A-E9E2-4FA0-8017-00746B237BEF}">
      <dgm:prSet/>
      <dgm:spPr/>
      <dgm:t>
        <a:bodyPr/>
        <a:lstStyle/>
        <a:p>
          <a:endParaRPr lang="ru-RU"/>
        </a:p>
      </dgm:t>
    </dgm:pt>
    <dgm:pt modelId="{0433B8C2-E2C3-4E36-BD87-0524B3DF2B27}" type="pres">
      <dgm:prSet presAssocID="{FAD646D2-1C4A-4ADF-87AD-997F9C6A985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2717F3-E0F1-4022-87C5-7F11F921496F}" type="pres">
      <dgm:prSet presAssocID="{15F40746-F4A0-4D37-A3EE-7B2E90BCFFCD}" presName="circle1" presStyleLbl="node1" presStyleIdx="0" presStyleCnt="1"/>
      <dgm:spPr/>
    </dgm:pt>
    <dgm:pt modelId="{09F811D9-3154-41B5-94DE-457442BFEF1F}" type="pres">
      <dgm:prSet presAssocID="{15F40746-F4A0-4D37-A3EE-7B2E90BCFFCD}" presName="space" presStyleCnt="0"/>
      <dgm:spPr/>
    </dgm:pt>
    <dgm:pt modelId="{05D4ED34-90A0-423D-98C2-2E81DE67B578}" type="pres">
      <dgm:prSet presAssocID="{15F40746-F4A0-4D37-A3EE-7B2E90BCFFCD}" presName="rect1" presStyleLbl="alignAcc1" presStyleIdx="0" presStyleCnt="1" custLinFactNeighborX="-2976"/>
      <dgm:spPr/>
      <dgm:t>
        <a:bodyPr/>
        <a:lstStyle/>
        <a:p>
          <a:endParaRPr lang="ru-RU"/>
        </a:p>
      </dgm:t>
    </dgm:pt>
    <dgm:pt modelId="{13BE13CD-5FD2-4A3F-8E8C-7361B0542E2A}" type="pres">
      <dgm:prSet presAssocID="{15F40746-F4A0-4D37-A3EE-7B2E90BCFFC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BCDB7-B26B-41A6-BB15-A369C67C1BE4}" type="presOf" srcId="{15F40746-F4A0-4D37-A3EE-7B2E90BCFFCD}" destId="{13BE13CD-5FD2-4A3F-8E8C-7361B0542E2A}" srcOrd="1" destOrd="0" presId="urn:microsoft.com/office/officeart/2005/8/layout/target3"/>
    <dgm:cxn modelId="{CE620596-B853-401F-8BA0-4D8864838281}" type="presOf" srcId="{FAD646D2-1C4A-4ADF-87AD-997F9C6A985A}" destId="{0433B8C2-E2C3-4E36-BD87-0524B3DF2B27}" srcOrd="0" destOrd="0" presId="urn:microsoft.com/office/officeart/2005/8/layout/target3"/>
    <dgm:cxn modelId="{8737DA46-ED10-46EE-9DE3-4B3093012284}" type="presOf" srcId="{15F40746-F4A0-4D37-A3EE-7B2E90BCFFCD}" destId="{05D4ED34-90A0-423D-98C2-2E81DE67B578}" srcOrd="0" destOrd="0" presId="urn:microsoft.com/office/officeart/2005/8/layout/target3"/>
    <dgm:cxn modelId="{939C472A-E9E2-4FA0-8017-00746B237BEF}" srcId="{FAD646D2-1C4A-4ADF-87AD-997F9C6A985A}" destId="{15F40746-F4A0-4D37-A3EE-7B2E90BCFFCD}" srcOrd="0" destOrd="0" parTransId="{A5ECFEFD-F7C9-4DB3-8693-356F1885709F}" sibTransId="{8A7780A3-53EA-4F32-9771-7CF5B1C89A9B}"/>
    <dgm:cxn modelId="{F0E8E5D1-9F7A-489A-897A-4884C16806EA}" type="presParOf" srcId="{0433B8C2-E2C3-4E36-BD87-0524B3DF2B27}" destId="{692717F3-E0F1-4022-87C5-7F11F921496F}" srcOrd="0" destOrd="0" presId="urn:microsoft.com/office/officeart/2005/8/layout/target3"/>
    <dgm:cxn modelId="{4864A24E-FCEE-4CF1-88EA-5217C93089E9}" type="presParOf" srcId="{0433B8C2-E2C3-4E36-BD87-0524B3DF2B27}" destId="{09F811D9-3154-41B5-94DE-457442BFEF1F}" srcOrd="1" destOrd="0" presId="urn:microsoft.com/office/officeart/2005/8/layout/target3"/>
    <dgm:cxn modelId="{27CC4076-1431-48B2-A0CE-0ACA3DE7F476}" type="presParOf" srcId="{0433B8C2-E2C3-4E36-BD87-0524B3DF2B27}" destId="{05D4ED34-90A0-423D-98C2-2E81DE67B578}" srcOrd="2" destOrd="0" presId="urn:microsoft.com/office/officeart/2005/8/layout/target3"/>
    <dgm:cxn modelId="{16EF8214-145D-4282-92C6-43163F341754}" type="presParOf" srcId="{0433B8C2-E2C3-4E36-BD87-0524B3DF2B27}" destId="{13BE13CD-5FD2-4A3F-8E8C-7361B0542E2A}" srcOrd="3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204788" y="0"/>
            <a:ext cx="8782050" cy="6753225"/>
            <a:chOff x="129" y="0"/>
            <a:chExt cx="5532" cy="4254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129" y="411"/>
              <a:ext cx="5532" cy="3843"/>
            </a:xfrm>
            <a:custGeom>
              <a:avLst/>
              <a:gdLst/>
              <a:ahLst/>
              <a:cxnLst>
                <a:cxn ang="0">
                  <a:pos x="674" y="2"/>
                </a:cxn>
                <a:cxn ang="0">
                  <a:pos x="5531" y="0"/>
                </a:cxn>
                <a:cxn ang="0">
                  <a:pos x="5531" y="3832"/>
                </a:cxn>
                <a:cxn ang="0">
                  <a:pos x="0" y="3842"/>
                </a:cxn>
                <a:cxn ang="0">
                  <a:pos x="6" y="580"/>
                </a:cxn>
                <a:cxn ang="0">
                  <a:pos x="14" y="547"/>
                </a:cxn>
                <a:cxn ang="0">
                  <a:pos x="25" y="504"/>
                </a:cxn>
                <a:cxn ang="0">
                  <a:pos x="36" y="473"/>
                </a:cxn>
                <a:cxn ang="0">
                  <a:pos x="51" y="458"/>
                </a:cxn>
                <a:cxn ang="0">
                  <a:pos x="64" y="448"/>
                </a:cxn>
                <a:cxn ang="0">
                  <a:pos x="656" y="5"/>
                </a:cxn>
                <a:cxn ang="0">
                  <a:pos x="674" y="2"/>
                </a:cxn>
              </a:cxnLst>
              <a:rect l="0" t="0" r="r" b="b"/>
              <a:pathLst>
                <a:path w="5532" h="3843">
                  <a:moveTo>
                    <a:pt x="674" y="2"/>
                  </a:moveTo>
                  <a:lnTo>
                    <a:pt x="5531" y="0"/>
                  </a:lnTo>
                  <a:lnTo>
                    <a:pt x="5531" y="3832"/>
                  </a:lnTo>
                  <a:lnTo>
                    <a:pt x="0" y="3842"/>
                  </a:lnTo>
                  <a:lnTo>
                    <a:pt x="6" y="580"/>
                  </a:lnTo>
                  <a:lnTo>
                    <a:pt x="14" y="547"/>
                  </a:lnTo>
                  <a:lnTo>
                    <a:pt x="25" y="504"/>
                  </a:lnTo>
                  <a:lnTo>
                    <a:pt x="36" y="473"/>
                  </a:lnTo>
                  <a:lnTo>
                    <a:pt x="51" y="458"/>
                  </a:lnTo>
                  <a:lnTo>
                    <a:pt x="64" y="448"/>
                  </a:lnTo>
                  <a:lnTo>
                    <a:pt x="656" y="5"/>
                  </a:lnTo>
                  <a:lnTo>
                    <a:pt x="674" y="2"/>
                  </a:lnTo>
                </a:path>
              </a:pathLst>
            </a:custGeom>
            <a:solidFill>
              <a:srgbClr val="FFFF9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2079" y="0"/>
              <a:ext cx="1640" cy="623"/>
              <a:chOff x="2079" y="0"/>
              <a:chExt cx="1640" cy="623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2079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5F5F5F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2383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3134" y="320"/>
                <a:ext cx="232" cy="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0" name="Oval 8"/>
              <p:cNvSpPr>
                <a:spLocks noChangeArrowheads="1"/>
              </p:cNvSpPr>
              <p:nvPr/>
            </p:nvSpPr>
            <p:spPr bwMode="auto">
              <a:xfrm>
                <a:off x="2693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1" name="Oval 9"/>
              <p:cNvSpPr>
                <a:spLocks noChangeArrowheads="1"/>
              </p:cNvSpPr>
              <p:nvPr/>
            </p:nvSpPr>
            <p:spPr bwMode="auto">
              <a:xfrm>
                <a:off x="2711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737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3" name="Oval 11"/>
              <p:cNvSpPr>
                <a:spLocks noChangeArrowheads="1"/>
              </p:cNvSpPr>
              <p:nvPr/>
            </p:nvSpPr>
            <p:spPr bwMode="auto">
              <a:xfrm>
                <a:off x="2738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Oval 12" descr="Walnut"/>
              <p:cNvSpPr>
                <a:spLocks noChangeArrowheads="1"/>
              </p:cNvSpPr>
              <p:nvPr/>
            </p:nvSpPr>
            <p:spPr bwMode="auto">
              <a:xfrm>
                <a:off x="2758" y="60"/>
                <a:ext cx="247" cy="238"/>
              </a:xfrm>
              <a:prstGeom prst="ellipse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2211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auto">
              <a:xfrm>
                <a:off x="2242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auto">
              <a:xfrm>
                <a:off x="2226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auto">
              <a:xfrm>
                <a:off x="2241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auto">
              <a:xfrm>
                <a:off x="2960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090" name="Freeform 18"/>
          <p:cNvSpPr>
            <a:spLocks/>
          </p:cNvSpPr>
          <p:nvPr/>
        </p:nvSpPr>
        <p:spPr bwMode="auto">
          <a:xfrm>
            <a:off x="273050" y="796925"/>
            <a:ext cx="806450" cy="717550"/>
          </a:xfrm>
          <a:custGeom>
            <a:avLst/>
            <a:gdLst/>
            <a:ahLst/>
            <a:cxnLst>
              <a:cxn ang="0">
                <a:pos x="129" y="376"/>
              </a:cxn>
              <a:cxn ang="0">
                <a:pos x="272" y="427"/>
              </a:cxn>
              <a:cxn ang="0">
                <a:pos x="313" y="451"/>
              </a:cxn>
              <a:cxn ang="0">
                <a:pos x="333" y="449"/>
              </a:cxn>
              <a:cxn ang="0">
                <a:pos x="348" y="376"/>
              </a:cxn>
              <a:cxn ang="0">
                <a:pos x="365" y="332"/>
              </a:cxn>
              <a:cxn ang="0">
                <a:pos x="382" y="262"/>
              </a:cxn>
              <a:cxn ang="0">
                <a:pos x="394" y="221"/>
              </a:cxn>
              <a:cxn ang="0">
                <a:pos x="409" y="181"/>
              </a:cxn>
              <a:cxn ang="0">
                <a:pos x="423" y="133"/>
              </a:cxn>
              <a:cxn ang="0">
                <a:pos x="445" y="98"/>
              </a:cxn>
              <a:cxn ang="0">
                <a:pos x="469" y="48"/>
              </a:cxn>
              <a:cxn ang="0">
                <a:pos x="507" y="0"/>
              </a:cxn>
              <a:cxn ang="0">
                <a:pos x="25" y="335"/>
              </a:cxn>
              <a:cxn ang="0">
                <a:pos x="0" y="358"/>
              </a:cxn>
              <a:cxn ang="0">
                <a:pos x="76" y="360"/>
              </a:cxn>
              <a:cxn ang="0">
                <a:pos x="129" y="376"/>
              </a:cxn>
            </a:cxnLst>
            <a:rect l="0" t="0" r="r" b="b"/>
            <a:pathLst>
              <a:path w="508" h="452">
                <a:moveTo>
                  <a:pt x="129" y="376"/>
                </a:moveTo>
                <a:lnTo>
                  <a:pt x="272" y="427"/>
                </a:lnTo>
                <a:lnTo>
                  <a:pt x="313" y="451"/>
                </a:lnTo>
                <a:lnTo>
                  <a:pt x="333" y="449"/>
                </a:lnTo>
                <a:lnTo>
                  <a:pt x="348" y="376"/>
                </a:lnTo>
                <a:lnTo>
                  <a:pt x="365" y="332"/>
                </a:lnTo>
                <a:lnTo>
                  <a:pt x="382" y="262"/>
                </a:lnTo>
                <a:lnTo>
                  <a:pt x="394" y="221"/>
                </a:lnTo>
                <a:lnTo>
                  <a:pt x="409" y="181"/>
                </a:lnTo>
                <a:lnTo>
                  <a:pt x="423" y="133"/>
                </a:lnTo>
                <a:lnTo>
                  <a:pt x="445" y="98"/>
                </a:lnTo>
                <a:lnTo>
                  <a:pt x="469" y="48"/>
                </a:lnTo>
                <a:lnTo>
                  <a:pt x="507" y="0"/>
                </a:lnTo>
                <a:lnTo>
                  <a:pt x="25" y="335"/>
                </a:lnTo>
                <a:lnTo>
                  <a:pt x="0" y="358"/>
                </a:lnTo>
                <a:lnTo>
                  <a:pt x="76" y="360"/>
                </a:lnTo>
                <a:lnTo>
                  <a:pt x="129" y="376"/>
                </a:lnTo>
              </a:path>
            </a:pathLst>
          </a:custGeom>
          <a:solidFill>
            <a:schemeClr val="bg2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1" name="Freeform 19"/>
          <p:cNvSpPr>
            <a:spLocks/>
          </p:cNvSpPr>
          <p:nvPr/>
        </p:nvSpPr>
        <p:spPr bwMode="auto">
          <a:xfrm>
            <a:off x="255588" y="654050"/>
            <a:ext cx="984250" cy="766763"/>
          </a:xfrm>
          <a:custGeom>
            <a:avLst/>
            <a:gdLst/>
            <a:ahLst/>
            <a:cxnLst>
              <a:cxn ang="0">
                <a:pos x="0" y="477"/>
              </a:cxn>
              <a:cxn ang="0">
                <a:pos x="13" y="452"/>
              </a:cxn>
              <a:cxn ang="0">
                <a:pos x="56" y="422"/>
              </a:cxn>
              <a:cxn ang="0">
                <a:pos x="619" y="0"/>
              </a:cxn>
              <a:cxn ang="0">
                <a:pos x="425" y="184"/>
              </a:cxn>
              <a:cxn ang="0">
                <a:pos x="329" y="336"/>
              </a:cxn>
              <a:cxn ang="0">
                <a:pos x="268" y="482"/>
              </a:cxn>
              <a:cxn ang="0">
                <a:pos x="197" y="449"/>
              </a:cxn>
              <a:cxn ang="0">
                <a:pos x="119" y="425"/>
              </a:cxn>
              <a:cxn ang="0">
                <a:pos x="70" y="429"/>
              </a:cxn>
              <a:cxn ang="0">
                <a:pos x="28" y="440"/>
              </a:cxn>
              <a:cxn ang="0">
                <a:pos x="0" y="477"/>
              </a:cxn>
            </a:cxnLst>
            <a:rect l="0" t="0" r="r" b="b"/>
            <a:pathLst>
              <a:path w="620" h="483">
                <a:moveTo>
                  <a:pt x="0" y="477"/>
                </a:moveTo>
                <a:lnTo>
                  <a:pt x="13" y="452"/>
                </a:lnTo>
                <a:lnTo>
                  <a:pt x="56" y="422"/>
                </a:lnTo>
                <a:lnTo>
                  <a:pt x="619" y="0"/>
                </a:lnTo>
                <a:lnTo>
                  <a:pt x="425" y="184"/>
                </a:lnTo>
                <a:lnTo>
                  <a:pt x="329" y="336"/>
                </a:lnTo>
                <a:lnTo>
                  <a:pt x="268" y="482"/>
                </a:lnTo>
                <a:lnTo>
                  <a:pt x="197" y="449"/>
                </a:lnTo>
                <a:lnTo>
                  <a:pt x="119" y="425"/>
                </a:lnTo>
                <a:lnTo>
                  <a:pt x="70" y="429"/>
                </a:lnTo>
                <a:lnTo>
                  <a:pt x="28" y="440"/>
                </a:lnTo>
                <a:lnTo>
                  <a:pt x="0" y="477"/>
                </a:lnTo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dt" sz="quarter" idx="2"/>
          </p:nvPr>
        </p:nvSpPr>
        <p:spPr>
          <a:xfrm>
            <a:off x="681038" y="6067425"/>
            <a:ext cx="2300287" cy="3937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3108325" y="6067425"/>
            <a:ext cx="3124200" cy="3937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372225" y="6067425"/>
            <a:ext cx="2311400" cy="3937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8913" y="1216025"/>
            <a:ext cx="2020887" cy="4727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3075" y="1216025"/>
            <a:ext cx="5913438" cy="4727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375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46050" y="0"/>
            <a:ext cx="8772525" cy="6726238"/>
            <a:chOff x="92" y="0"/>
            <a:chExt cx="5526" cy="4237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92" y="409"/>
              <a:ext cx="5526" cy="3828"/>
              <a:chOff x="92" y="409"/>
              <a:chExt cx="5526" cy="382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auto">
              <a:xfrm>
                <a:off x="92" y="409"/>
                <a:ext cx="5526" cy="3828"/>
              </a:xfrm>
              <a:custGeom>
                <a:avLst/>
                <a:gdLst/>
                <a:ahLst/>
                <a:cxnLst>
                  <a:cxn ang="0">
                    <a:pos x="684" y="3"/>
                  </a:cxn>
                  <a:cxn ang="0">
                    <a:pos x="708" y="2"/>
                  </a:cxn>
                  <a:cxn ang="0">
                    <a:pos x="5523" y="0"/>
                  </a:cxn>
                  <a:cxn ang="0">
                    <a:pos x="5525" y="3827"/>
                  </a:cxn>
                  <a:cxn ang="0">
                    <a:pos x="0" y="3827"/>
                  </a:cxn>
                  <a:cxn ang="0">
                    <a:pos x="7" y="577"/>
                  </a:cxn>
                  <a:cxn ang="0">
                    <a:pos x="9" y="544"/>
                  </a:cxn>
                  <a:cxn ang="0">
                    <a:pos x="14" y="516"/>
                  </a:cxn>
                  <a:cxn ang="0">
                    <a:pos x="22" y="490"/>
                  </a:cxn>
                  <a:cxn ang="0">
                    <a:pos x="35" y="470"/>
                  </a:cxn>
                  <a:cxn ang="0">
                    <a:pos x="51" y="456"/>
                  </a:cxn>
                  <a:cxn ang="0">
                    <a:pos x="64" y="446"/>
                  </a:cxn>
                  <a:cxn ang="0">
                    <a:pos x="594" y="52"/>
                  </a:cxn>
                  <a:cxn ang="0">
                    <a:pos x="630" y="26"/>
                  </a:cxn>
                  <a:cxn ang="0">
                    <a:pos x="654" y="9"/>
                  </a:cxn>
                  <a:cxn ang="0">
                    <a:pos x="684" y="3"/>
                  </a:cxn>
                </a:cxnLst>
                <a:rect l="0" t="0" r="r" b="b"/>
                <a:pathLst>
                  <a:path w="5526" h="3828">
                    <a:moveTo>
                      <a:pt x="684" y="3"/>
                    </a:moveTo>
                    <a:lnTo>
                      <a:pt x="708" y="2"/>
                    </a:lnTo>
                    <a:lnTo>
                      <a:pt x="5523" y="0"/>
                    </a:lnTo>
                    <a:lnTo>
                      <a:pt x="5525" y="3827"/>
                    </a:lnTo>
                    <a:lnTo>
                      <a:pt x="0" y="3827"/>
                    </a:lnTo>
                    <a:lnTo>
                      <a:pt x="7" y="577"/>
                    </a:lnTo>
                    <a:lnTo>
                      <a:pt x="9" y="544"/>
                    </a:lnTo>
                    <a:lnTo>
                      <a:pt x="14" y="516"/>
                    </a:lnTo>
                    <a:lnTo>
                      <a:pt x="22" y="490"/>
                    </a:lnTo>
                    <a:lnTo>
                      <a:pt x="35" y="470"/>
                    </a:lnTo>
                    <a:lnTo>
                      <a:pt x="51" y="456"/>
                    </a:lnTo>
                    <a:lnTo>
                      <a:pt x="64" y="446"/>
                    </a:lnTo>
                    <a:lnTo>
                      <a:pt x="594" y="52"/>
                    </a:lnTo>
                    <a:lnTo>
                      <a:pt x="630" y="26"/>
                    </a:lnTo>
                    <a:lnTo>
                      <a:pt x="654" y="9"/>
                    </a:lnTo>
                    <a:lnTo>
                      <a:pt x="684" y="3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3" name="Group 5"/>
              <p:cNvGrpSpPr>
                <a:grpSpLocks/>
              </p:cNvGrpSpPr>
              <p:nvPr/>
            </p:nvGrpSpPr>
            <p:grpSpPr bwMode="auto">
              <a:xfrm>
                <a:off x="119" y="427"/>
                <a:ext cx="620" cy="565"/>
                <a:chOff x="119" y="427"/>
                <a:chExt cx="620" cy="565"/>
              </a:xfrm>
            </p:grpSpPr>
            <p:sp>
              <p:nvSpPr>
                <p:cNvPr id="2054" name="Freeform 6"/>
                <p:cNvSpPr>
                  <a:spLocks/>
                </p:cNvSpPr>
                <p:nvPr/>
              </p:nvSpPr>
              <p:spPr bwMode="auto">
                <a:xfrm>
                  <a:off x="127" y="459"/>
                  <a:ext cx="580" cy="533"/>
                </a:xfrm>
                <a:custGeom>
                  <a:avLst/>
                  <a:gdLst/>
                  <a:ahLst/>
                  <a:cxnLst>
                    <a:cxn ang="0">
                      <a:pos x="154" y="440"/>
                    </a:cxn>
                    <a:cxn ang="0">
                      <a:pos x="323" y="493"/>
                    </a:cxn>
                    <a:cxn ang="0">
                      <a:pos x="372" y="517"/>
                    </a:cxn>
                    <a:cxn ang="0">
                      <a:pos x="411" y="532"/>
                    </a:cxn>
                    <a:cxn ang="0">
                      <a:pos x="411" y="497"/>
                    </a:cxn>
                    <a:cxn ang="0">
                      <a:pos x="415" y="440"/>
                    </a:cxn>
                    <a:cxn ang="0">
                      <a:pos x="425" y="395"/>
                    </a:cxn>
                    <a:cxn ang="0">
                      <a:pos x="441" y="326"/>
                    </a:cxn>
                    <a:cxn ang="0">
                      <a:pos x="457" y="276"/>
                    </a:cxn>
                    <a:cxn ang="0">
                      <a:pos x="474" y="240"/>
                    </a:cxn>
                    <a:cxn ang="0">
                      <a:pos x="488" y="190"/>
                    </a:cxn>
                    <a:cxn ang="0">
                      <a:pos x="504" y="149"/>
                    </a:cxn>
                    <a:cxn ang="0">
                      <a:pos x="525" y="102"/>
                    </a:cxn>
                    <a:cxn ang="0">
                      <a:pos x="579" y="0"/>
                    </a:cxn>
                    <a:cxn ang="0">
                      <a:pos x="28" y="398"/>
                    </a:cxn>
                    <a:cxn ang="0">
                      <a:pos x="0" y="420"/>
                    </a:cxn>
                    <a:cxn ang="0">
                      <a:pos x="90" y="423"/>
                    </a:cxn>
                    <a:cxn ang="0">
                      <a:pos x="154" y="440"/>
                    </a:cxn>
                  </a:cxnLst>
                  <a:rect l="0" t="0" r="r" b="b"/>
                  <a:pathLst>
                    <a:path w="580" h="533">
                      <a:moveTo>
                        <a:pt x="154" y="440"/>
                      </a:moveTo>
                      <a:lnTo>
                        <a:pt x="323" y="493"/>
                      </a:lnTo>
                      <a:lnTo>
                        <a:pt x="372" y="517"/>
                      </a:lnTo>
                      <a:lnTo>
                        <a:pt x="411" y="532"/>
                      </a:lnTo>
                      <a:lnTo>
                        <a:pt x="411" y="497"/>
                      </a:lnTo>
                      <a:lnTo>
                        <a:pt x="415" y="440"/>
                      </a:lnTo>
                      <a:lnTo>
                        <a:pt x="425" y="395"/>
                      </a:lnTo>
                      <a:lnTo>
                        <a:pt x="441" y="326"/>
                      </a:lnTo>
                      <a:lnTo>
                        <a:pt x="457" y="276"/>
                      </a:lnTo>
                      <a:lnTo>
                        <a:pt x="474" y="240"/>
                      </a:lnTo>
                      <a:lnTo>
                        <a:pt x="488" y="190"/>
                      </a:lnTo>
                      <a:lnTo>
                        <a:pt x="504" y="149"/>
                      </a:lnTo>
                      <a:lnTo>
                        <a:pt x="525" y="102"/>
                      </a:lnTo>
                      <a:lnTo>
                        <a:pt x="579" y="0"/>
                      </a:lnTo>
                      <a:lnTo>
                        <a:pt x="28" y="398"/>
                      </a:lnTo>
                      <a:lnTo>
                        <a:pt x="0" y="420"/>
                      </a:lnTo>
                      <a:lnTo>
                        <a:pt x="90" y="423"/>
                      </a:lnTo>
                      <a:lnTo>
                        <a:pt x="154" y="44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5" name="Freeform 7"/>
                <p:cNvSpPr>
                  <a:spLocks/>
                </p:cNvSpPr>
                <p:nvPr/>
              </p:nvSpPr>
              <p:spPr bwMode="auto">
                <a:xfrm>
                  <a:off x="119" y="427"/>
                  <a:ext cx="620" cy="473"/>
                </a:xfrm>
                <a:custGeom>
                  <a:avLst/>
                  <a:gdLst/>
                  <a:ahLst/>
                  <a:cxnLst>
                    <a:cxn ang="0">
                      <a:pos x="0" y="472"/>
                    </a:cxn>
                    <a:cxn ang="0">
                      <a:pos x="15" y="445"/>
                    </a:cxn>
                    <a:cxn ang="0">
                      <a:pos x="61" y="411"/>
                    </a:cxn>
                    <a:cxn ang="0">
                      <a:pos x="619" y="0"/>
                    </a:cxn>
                    <a:cxn ang="0">
                      <a:pos x="466" y="153"/>
                    </a:cxn>
                    <a:cxn ang="0">
                      <a:pos x="366" y="315"/>
                    </a:cxn>
                    <a:cxn ang="0">
                      <a:pos x="301" y="467"/>
                    </a:cxn>
                    <a:cxn ang="0">
                      <a:pos x="222" y="435"/>
                    </a:cxn>
                    <a:cxn ang="0">
                      <a:pos x="132" y="413"/>
                    </a:cxn>
                    <a:cxn ang="0">
                      <a:pos x="76" y="420"/>
                    </a:cxn>
                    <a:cxn ang="0">
                      <a:pos x="30" y="432"/>
                    </a:cxn>
                    <a:cxn ang="0">
                      <a:pos x="0" y="472"/>
                    </a:cxn>
                  </a:cxnLst>
                  <a:rect l="0" t="0" r="r" b="b"/>
                  <a:pathLst>
                    <a:path w="620" h="473">
                      <a:moveTo>
                        <a:pt x="0" y="472"/>
                      </a:moveTo>
                      <a:lnTo>
                        <a:pt x="15" y="445"/>
                      </a:lnTo>
                      <a:lnTo>
                        <a:pt x="61" y="411"/>
                      </a:lnTo>
                      <a:lnTo>
                        <a:pt x="619" y="0"/>
                      </a:lnTo>
                      <a:lnTo>
                        <a:pt x="466" y="153"/>
                      </a:lnTo>
                      <a:lnTo>
                        <a:pt x="366" y="315"/>
                      </a:lnTo>
                      <a:lnTo>
                        <a:pt x="301" y="467"/>
                      </a:lnTo>
                      <a:lnTo>
                        <a:pt x="222" y="435"/>
                      </a:lnTo>
                      <a:lnTo>
                        <a:pt x="132" y="413"/>
                      </a:lnTo>
                      <a:lnTo>
                        <a:pt x="76" y="420"/>
                      </a:lnTo>
                      <a:lnTo>
                        <a:pt x="30" y="432"/>
                      </a:lnTo>
                      <a:lnTo>
                        <a:pt x="0" y="472"/>
                      </a:lnTo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2050" y="0"/>
              <a:ext cx="1640" cy="623"/>
              <a:chOff x="2050" y="0"/>
              <a:chExt cx="1640" cy="623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2050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2354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3113" y="306"/>
                <a:ext cx="232" cy="36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auto">
              <a:xfrm>
                <a:off x="2664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" name="Oval 13"/>
              <p:cNvSpPr>
                <a:spLocks noChangeArrowheads="1"/>
              </p:cNvSpPr>
              <p:nvPr/>
            </p:nvSpPr>
            <p:spPr bwMode="auto">
              <a:xfrm>
                <a:off x="2682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708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709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Oval 16" descr="Walnut"/>
              <p:cNvSpPr>
                <a:spLocks noChangeArrowheads="1"/>
              </p:cNvSpPr>
              <p:nvPr/>
            </p:nvSpPr>
            <p:spPr bwMode="auto">
              <a:xfrm>
                <a:off x="2729" y="60"/>
                <a:ext cx="247" cy="238"/>
              </a:xfrm>
              <a:prstGeom prst="ellipse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auto">
              <a:xfrm>
                <a:off x="2182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auto">
              <a:xfrm>
                <a:off x="2213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197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auto">
              <a:xfrm>
                <a:off x="2212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2931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7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1216025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2441575"/>
            <a:ext cx="80645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067425"/>
            <a:ext cx="2387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067425"/>
            <a:ext cx="3225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13500" y="6067425"/>
            <a:ext cx="2133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3654425" y="2257425"/>
            <a:ext cx="2047875" cy="90488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9"/>
              </a:cxn>
              <a:cxn ang="0">
                <a:pos x="2" y="40"/>
              </a:cxn>
              <a:cxn ang="0">
                <a:pos x="28" y="50"/>
              </a:cxn>
              <a:cxn ang="0">
                <a:pos x="148" y="53"/>
              </a:cxn>
              <a:cxn ang="0">
                <a:pos x="297" y="53"/>
              </a:cxn>
              <a:cxn ang="0">
                <a:pos x="468" y="53"/>
              </a:cxn>
              <a:cxn ang="0">
                <a:pos x="667" y="53"/>
              </a:cxn>
              <a:cxn ang="0">
                <a:pos x="830" y="53"/>
              </a:cxn>
              <a:cxn ang="0">
                <a:pos x="993" y="55"/>
              </a:cxn>
              <a:cxn ang="0">
                <a:pos x="1139" y="53"/>
              </a:cxn>
              <a:cxn ang="0">
                <a:pos x="1226" y="56"/>
              </a:cxn>
              <a:cxn ang="0">
                <a:pos x="1279" y="47"/>
              </a:cxn>
              <a:cxn ang="0">
                <a:pos x="1289" y="25"/>
              </a:cxn>
              <a:cxn ang="0">
                <a:pos x="1275" y="14"/>
              </a:cxn>
              <a:cxn ang="0">
                <a:pos x="1274" y="27"/>
              </a:cxn>
              <a:cxn ang="0">
                <a:pos x="1261" y="35"/>
              </a:cxn>
              <a:cxn ang="0">
                <a:pos x="1236" y="38"/>
              </a:cxn>
              <a:cxn ang="0">
                <a:pos x="1196" y="40"/>
              </a:cxn>
              <a:cxn ang="0">
                <a:pos x="1121" y="40"/>
              </a:cxn>
              <a:cxn ang="0">
                <a:pos x="973" y="40"/>
              </a:cxn>
              <a:cxn ang="0">
                <a:pos x="844" y="40"/>
              </a:cxn>
              <a:cxn ang="0">
                <a:pos x="712" y="38"/>
              </a:cxn>
              <a:cxn ang="0">
                <a:pos x="584" y="40"/>
              </a:cxn>
              <a:cxn ang="0">
                <a:pos x="432" y="42"/>
              </a:cxn>
              <a:cxn ang="0">
                <a:pos x="315" y="43"/>
              </a:cxn>
              <a:cxn ang="0">
                <a:pos x="226" y="40"/>
              </a:cxn>
              <a:cxn ang="0">
                <a:pos x="141" y="42"/>
              </a:cxn>
              <a:cxn ang="0">
                <a:pos x="78" y="40"/>
              </a:cxn>
              <a:cxn ang="0">
                <a:pos x="41" y="40"/>
              </a:cxn>
              <a:cxn ang="0">
                <a:pos x="20" y="35"/>
              </a:cxn>
              <a:cxn ang="0">
                <a:pos x="14" y="22"/>
              </a:cxn>
              <a:cxn ang="0">
                <a:pos x="10" y="4"/>
              </a:cxn>
              <a:cxn ang="0">
                <a:pos x="5" y="5"/>
              </a:cxn>
              <a:cxn ang="0">
                <a:pos x="7" y="6"/>
              </a:cxn>
              <a:cxn ang="0">
                <a:pos x="10" y="0"/>
              </a:cxn>
              <a:cxn ang="0">
                <a:pos x="10" y="4"/>
              </a:cxn>
              <a:cxn ang="0">
                <a:pos x="9" y="6"/>
              </a:cxn>
              <a:cxn ang="0">
                <a:pos x="10" y="0"/>
              </a:cxn>
              <a:cxn ang="0">
                <a:pos x="10" y="4"/>
              </a:cxn>
              <a:cxn ang="0">
                <a:pos x="9" y="7"/>
              </a:cxn>
            </a:cxnLst>
            <a:rect l="0" t="0" r="r" b="b"/>
            <a:pathLst>
              <a:path w="1290" h="57">
                <a:moveTo>
                  <a:pt x="10" y="0"/>
                </a:moveTo>
                <a:lnTo>
                  <a:pt x="0" y="19"/>
                </a:lnTo>
                <a:lnTo>
                  <a:pt x="2" y="40"/>
                </a:lnTo>
                <a:lnTo>
                  <a:pt x="28" y="50"/>
                </a:lnTo>
                <a:lnTo>
                  <a:pt x="148" y="53"/>
                </a:lnTo>
                <a:lnTo>
                  <a:pt x="297" y="53"/>
                </a:lnTo>
                <a:lnTo>
                  <a:pt x="468" y="53"/>
                </a:lnTo>
                <a:lnTo>
                  <a:pt x="667" y="53"/>
                </a:lnTo>
                <a:lnTo>
                  <a:pt x="830" y="53"/>
                </a:lnTo>
                <a:lnTo>
                  <a:pt x="993" y="55"/>
                </a:lnTo>
                <a:lnTo>
                  <a:pt x="1139" y="53"/>
                </a:lnTo>
                <a:lnTo>
                  <a:pt x="1226" y="56"/>
                </a:lnTo>
                <a:lnTo>
                  <a:pt x="1279" y="47"/>
                </a:lnTo>
                <a:lnTo>
                  <a:pt x="1289" y="25"/>
                </a:lnTo>
                <a:lnTo>
                  <a:pt x="1275" y="14"/>
                </a:lnTo>
                <a:lnTo>
                  <a:pt x="1274" y="27"/>
                </a:lnTo>
                <a:lnTo>
                  <a:pt x="1261" y="35"/>
                </a:lnTo>
                <a:lnTo>
                  <a:pt x="1236" y="38"/>
                </a:lnTo>
                <a:lnTo>
                  <a:pt x="1196" y="40"/>
                </a:lnTo>
                <a:lnTo>
                  <a:pt x="1121" y="40"/>
                </a:lnTo>
                <a:lnTo>
                  <a:pt x="973" y="40"/>
                </a:lnTo>
                <a:lnTo>
                  <a:pt x="844" y="40"/>
                </a:lnTo>
                <a:lnTo>
                  <a:pt x="712" y="38"/>
                </a:lnTo>
                <a:lnTo>
                  <a:pt x="584" y="40"/>
                </a:lnTo>
                <a:lnTo>
                  <a:pt x="432" y="42"/>
                </a:lnTo>
                <a:lnTo>
                  <a:pt x="315" y="43"/>
                </a:lnTo>
                <a:lnTo>
                  <a:pt x="226" y="40"/>
                </a:lnTo>
                <a:lnTo>
                  <a:pt x="141" y="42"/>
                </a:lnTo>
                <a:lnTo>
                  <a:pt x="78" y="40"/>
                </a:lnTo>
                <a:lnTo>
                  <a:pt x="41" y="40"/>
                </a:lnTo>
                <a:lnTo>
                  <a:pt x="20" y="35"/>
                </a:lnTo>
                <a:lnTo>
                  <a:pt x="14" y="22"/>
                </a:lnTo>
                <a:lnTo>
                  <a:pt x="10" y="4"/>
                </a:lnTo>
                <a:lnTo>
                  <a:pt x="5" y="5"/>
                </a:lnTo>
                <a:lnTo>
                  <a:pt x="7" y="6"/>
                </a:lnTo>
                <a:lnTo>
                  <a:pt x="10" y="0"/>
                </a:lnTo>
                <a:lnTo>
                  <a:pt x="10" y="4"/>
                </a:lnTo>
                <a:lnTo>
                  <a:pt x="9" y="6"/>
                </a:lnTo>
                <a:lnTo>
                  <a:pt x="10" y="0"/>
                </a:lnTo>
                <a:lnTo>
                  <a:pt x="10" y="4"/>
                </a:lnTo>
                <a:lnTo>
                  <a:pt x="9" y="7"/>
                </a:lnTo>
              </a:path>
            </a:pathLst>
          </a:custGeom>
          <a:solidFill>
            <a:srgbClr val="FFFF99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strips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ru.wikipedia.org/wiki/%D0%9F%D1%80%D0%B0%D0%B2%D0%B0_%D1%87%D0%B5%D0%BB%D0%BE%D0%B2%D0%B5%D0%BA%D0%B0" TargetMode="External"/><Relationship Id="rId7" Type="http://schemas.openxmlformats.org/officeDocument/2006/relationships/hyperlink" Target="mailto:ombudsman.ropnet.ru" TargetMode="External"/><Relationship Id="rId2" Type="http://schemas.openxmlformats.org/officeDocument/2006/relationships/hyperlink" Target="http://ru.wikipedia.org/wiki/%D0%93%D0%BE%D1%81%D1%83%D0%B4%D0%B0%D1%80%D1%81%D1%82%D0%B2%D0%B5%D0%BD%D0%BD%D0%B0%D1%8F_%D0%B4%D1%83%D0%BC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mbudsman.gov.ru/" TargetMode="External"/><Relationship Id="rId5" Type="http://schemas.openxmlformats.org/officeDocument/2006/relationships/hyperlink" Target="http://ru.wikipedia.org/wiki/1993" TargetMode="External"/><Relationship Id="rId4" Type="http://schemas.openxmlformats.org/officeDocument/2006/relationships/hyperlink" Target="http://ru.wikipedia.org/wiki/%D0%9A%D0%BE%D0%BD%D1%81%D1%82%D0%B8%D1%82%D1%83%D1%86%D0%B8%D1%8F_%D0%A0%D0%BE%D1%81%D1%81%D0%B8%D0%B9%D1%81%D0%BA%D0%BE%D0%B9_%D0%A4%D0%B5%D0%B4%D0%B5%D1%80%D0%B0%D1%86%D0%B8%D0%B8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pavel_mikov@mail.ru" TargetMode="External"/><Relationship Id="rId2" Type="http://schemas.openxmlformats.org/officeDocument/2006/relationships/hyperlink" Target="mailto:ombudsman@uppc.permkrai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71472" y="2071678"/>
          <a:ext cx="7772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Картинка 92 из 47158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3500438"/>
            <a:ext cx="521497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142976" y="1232283"/>
            <a:ext cx="7200900" cy="2009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0" tIns="209550" rIns="209550" bIns="209550" numCol="1" spcCol="1270" anchor="ctr" anchorCtr="0">
            <a:noAutofit/>
          </a:bodyPr>
          <a:lstStyle/>
          <a:p>
            <a:pPr lvl="0" algn="ctr" defTabSz="2444750" rtl="0">
              <a:spcBef>
                <a:spcPct val="0"/>
              </a:spcBef>
              <a:spcAft>
                <a:spcPts val="0"/>
              </a:spcAft>
            </a:pPr>
            <a:r>
              <a:rPr kumimoji="1" lang="ru-RU" sz="2000" kern="1200" dirty="0" smtClean="0"/>
              <a:t>г. Лысьва</a:t>
            </a:r>
          </a:p>
          <a:p>
            <a:pPr lvl="0" algn="ctr" defTabSz="2444750" rtl="0">
              <a:spcBef>
                <a:spcPct val="0"/>
              </a:spcBef>
              <a:spcAft>
                <a:spcPts val="0"/>
              </a:spcAft>
            </a:pPr>
            <a:r>
              <a:rPr kumimoji="1" lang="ru-RU" sz="2000" dirty="0" smtClean="0"/>
              <a:t>МУК «Лысьвенская МБ»</a:t>
            </a:r>
            <a:endParaRPr kumimoji="1" lang="ru-RU" sz="2000" kern="1200" dirty="0" smtClean="0"/>
          </a:p>
          <a:p>
            <a:pPr lvl="0" algn="ctr" defTabSz="2444750" rtl="0">
              <a:spcBef>
                <a:spcPct val="0"/>
              </a:spcBef>
              <a:spcAft>
                <a:spcPts val="0"/>
              </a:spcAft>
            </a:pPr>
            <a:r>
              <a:rPr kumimoji="1" lang="ru-RU" sz="2000" kern="1200" dirty="0" smtClean="0"/>
              <a:t>Центральная районная библиотека</a:t>
            </a:r>
            <a:endParaRPr kumimoji="1" lang="ru-RU" sz="2000" kern="12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077200" cy="1143000"/>
          </a:xfrm>
        </p:spPr>
        <p:txBody>
          <a:bodyPr/>
          <a:lstStyle/>
          <a:p>
            <a:r>
              <a:rPr lang="ru-RU" sz="3600" b="1" dirty="0" smtClean="0"/>
              <a:t>К социальным правам относятся: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dirty="0"/>
              <a:t>право на государственную защиту материнства, детства и семьи (ч.1 ст.38);</a:t>
            </a:r>
          </a:p>
          <a:p>
            <a:pPr>
              <a:buNone/>
            </a:pPr>
            <a:r>
              <a:rPr lang="ru-RU" sz="1600" dirty="0"/>
              <a:t>- право на государственную поддержку отцовства, инвалидов и пожилых граждан (ч.2 ст.7);</a:t>
            </a:r>
          </a:p>
          <a:p>
            <a:pPr>
              <a:buNone/>
            </a:pPr>
            <a:r>
              <a:rPr lang="ru-RU" sz="1600" dirty="0"/>
              <a:t>- право на социальное обеспечение по возрасту, в случае болезни, инвалидности, потери кормильца, для воспитания детей (ст.39);</a:t>
            </a:r>
          </a:p>
          <a:p>
            <a:pPr>
              <a:buNone/>
            </a:pPr>
            <a:r>
              <a:rPr lang="ru-RU" sz="1600" dirty="0"/>
              <a:t>- право на жилище (ч.1 ст.40), на получение жилища </a:t>
            </a:r>
            <a:r>
              <a:rPr lang="ru-RU" sz="1600" dirty="0" smtClean="0"/>
              <a:t>малоимущими </a:t>
            </a:r>
            <a:r>
              <a:rPr lang="ru-RU" sz="1600" dirty="0"/>
              <a:t>гражданами бесплатно или за доступную плату (ч.3 ст.40);</a:t>
            </a:r>
          </a:p>
          <a:p>
            <a:pPr>
              <a:buNone/>
            </a:pPr>
            <a:r>
              <a:rPr lang="ru-RU" sz="1600" dirty="0"/>
              <a:t>- право на охрану здоровья и медицинскую помощь (ст.41), </a:t>
            </a:r>
            <a:r>
              <a:rPr lang="ru-RU" sz="1600" dirty="0" smtClean="0"/>
              <a:t>включая </a:t>
            </a:r>
            <a:r>
              <a:rPr lang="ru-RU" sz="1600" dirty="0"/>
              <a:t>бесплатную медицинскую помощь в государственных учреждениях здравоохранения;</a:t>
            </a:r>
          </a:p>
          <a:p>
            <a:pPr>
              <a:buNone/>
            </a:pPr>
            <a:r>
              <a:rPr lang="ru-RU" sz="1600" dirty="0"/>
              <a:t>- право на благоприятную окружающую среду, достоверную </a:t>
            </a:r>
            <a:r>
              <a:rPr lang="ru-RU" sz="1600" dirty="0" smtClean="0"/>
              <a:t>информацию </a:t>
            </a:r>
            <a:r>
              <a:rPr lang="ru-RU" sz="1600" dirty="0"/>
              <a:t>о ее состоянии (ст.42).</a:t>
            </a:r>
          </a:p>
          <a:p>
            <a:pPr>
              <a:buNone/>
            </a:pPr>
            <a:r>
              <a:rPr lang="ru-RU" sz="1600" dirty="0" smtClean="0"/>
              <a:t>              В </a:t>
            </a:r>
            <a:r>
              <a:rPr lang="ru-RU" sz="1600" dirty="0"/>
              <a:t>соответствии с Конституцией родители имеют равное право и равную обязанность  воспитывать своих детей, а дети, достигшие 18 лет и являющиеся трудоспособными, должны заботиться о нетрудоспособных родителях. </a:t>
            </a: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Среди культурных прав Конституция России провозглашает следующие: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dirty="0"/>
              <a:t>право на образование (ч.1 ст.43), на общедоступность и </a:t>
            </a:r>
            <a:r>
              <a:rPr lang="ru-RU" sz="1800" dirty="0" smtClean="0"/>
              <a:t>бесплатность </a:t>
            </a:r>
            <a:r>
              <a:rPr lang="ru-RU" sz="1800" dirty="0"/>
              <a:t>дошкольного, основного общего и среднего профессионального образования (ч.2 ст.43);</a:t>
            </a:r>
          </a:p>
          <a:p>
            <a:pPr>
              <a:buNone/>
            </a:pPr>
            <a:r>
              <a:rPr lang="ru-RU" sz="1800" dirty="0"/>
              <a:t>- право на бесплатное получение на конкурсной основе высшего образования (ч.3 ст.43);</a:t>
            </a:r>
          </a:p>
          <a:p>
            <a:pPr>
              <a:buNone/>
            </a:pPr>
            <a:r>
              <a:rPr lang="ru-RU" sz="1800" dirty="0"/>
              <a:t>- свобода литературного, художественного, научного, </a:t>
            </a:r>
            <a:r>
              <a:rPr lang="ru-RU" sz="1800" dirty="0" smtClean="0"/>
              <a:t>технического </a:t>
            </a:r>
            <a:r>
              <a:rPr lang="ru-RU" sz="1800" dirty="0"/>
              <a:t>и других видов творчества (ч.1 ст.44);</a:t>
            </a:r>
          </a:p>
          <a:p>
            <a:pPr>
              <a:buNone/>
            </a:pPr>
            <a:r>
              <a:rPr lang="ru-RU" sz="1800" dirty="0"/>
              <a:t>- свобода преподавания (ч.1 ст.44);</a:t>
            </a:r>
          </a:p>
          <a:p>
            <a:pPr>
              <a:buNone/>
            </a:pPr>
            <a:r>
              <a:rPr lang="ru-RU" sz="1800" dirty="0"/>
              <a:t>- право на доступ к культурным ценностям, на участие в </a:t>
            </a:r>
            <a:r>
              <a:rPr lang="ru-RU" sz="1800" dirty="0" smtClean="0"/>
              <a:t>культурной </a:t>
            </a:r>
            <a:r>
              <a:rPr lang="ru-RU" sz="1800" dirty="0"/>
              <a:t>жизни и пользование учреждениями культуры (ч.2 ст.44);</a:t>
            </a:r>
          </a:p>
          <a:p>
            <a:pPr>
              <a:buNone/>
            </a:pPr>
            <a:r>
              <a:rPr lang="ru-RU" sz="1800" dirty="0"/>
              <a:t>- право на охрану интеллектуальной собственности (ч.1 </a:t>
            </a:r>
            <a:r>
              <a:rPr lang="ru-RU" sz="1800" dirty="0" smtClean="0"/>
              <a:t>ст.44)</a:t>
            </a:r>
            <a:endParaRPr lang="ru-RU" sz="18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В зависимости от принадлежности лица к конкретному </a:t>
            </a:r>
            <a:r>
              <a:rPr lang="ru-RU" sz="2800" b="1" dirty="0" smtClean="0"/>
              <a:t>государству</a:t>
            </a:r>
            <a:r>
              <a:rPr lang="ru-RU" sz="2800" b="1" dirty="0"/>
              <a:t> 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имеются </a:t>
            </a:r>
            <a:r>
              <a:rPr lang="ru-RU" sz="2800" b="1" dirty="0"/>
              <a:t>следующие права: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/>
              <a:t>- права российских граждан;</a:t>
            </a:r>
          </a:p>
          <a:p>
            <a:pPr>
              <a:buNone/>
            </a:pPr>
            <a:r>
              <a:rPr lang="ru-RU" sz="2800" dirty="0"/>
              <a:t>- права иностранных граждан;</a:t>
            </a:r>
          </a:p>
          <a:p>
            <a:pPr>
              <a:buNone/>
            </a:pPr>
            <a:r>
              <a:rPr lang="ru-RU" sz="2800" dirty="0"/>
              <a:t>- права лиц с двойным гражданством;</a:t>
            </a:r>
          </a:p>
          <a:p>
            <a:pPr>
              <a:buNone/>
            </a:pPr>
            <a:r>
              <a:rPr lang="ru-RU" sz="2800" dirty="0"/>
              <a:t>- права лиц без гражданства.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7" y="1216025"/>
            <a:ext cx="5692787" cy="1143000"/>
          </a:xfrm>
        </p:spPr>
        <p:txBody>
          <a:bodyPr/>
          <a:lstStyle/>
          <a:p>
            <a:r>
              <a:rPr lang="ru-RU" sz="3600" dirty="0" smtClean="0"/>
              <a:t> </a:t>
            </a:r>
            <a:r>
              <a:rPr lang="ru-RU" sz="2400" dirty="0" smtClean="0"/>
              <a:t>С 2004 года уполномоченным по правам человека в Российской Федерации является </a:t>
            </a:r>
            <a:r>
              <a:rPr lang="ru-RU" sz="2400" b="1" dirty="0" smtClean="0"/>
              <a:t>Владимир Петрович Лукин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857496"/>
            <a:ext cx="8064500" cy="3086104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ru-RU" sz="1800" dirty="0" smtClean="0"/>
              <a:t>      Омбудсмен - назначенное</a:t>
            </a:r>
            <a:r>
              <a:rPr lang="ru-RU" sz="1800" dirty="0"/>
              <a:t> 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  <a:hlinkClick r:id="rId2" tooltip="Государственная дума"/>
              </a:rPr>
              <a:t>Государственной Думой Федерального Собрания Российской Федерации</a:t>
            </a:r>
            <a:r>
              <a:rPr lang="ru-RU" sz="1800" dirty="0">
                <a:solidFill>
                  <a:schemeClr val="bg2">
                    <a:lumMod val="75000"/>
                  </a:schemeClr>
                </a:solidFill>
              </a:rPr>
              <a:t> должностное </a:t>
            </a:r>
            <a:r>
              <a:rPr lang="ru-RU" sz="1800" dirty="0"/>
              <a:t>лицо, призванное осуществлять контроль за соблюдением </a:t>
            </a:r>
            <a:r>
              <a:rPr lang="ru-RU" sz="1800" dirty="0">
                <a:hlinkClick r:id="rId3" tooltip="Права человека"/>
              </a:rPr>
              <a:t>прав и свобод человека</a:t>
            </a:r>
            <a:r>
              <a:rPr lang="ru-RU" sz="1800" dirty="0"/>
              <a:t> в деятельности государственных органов и должностных лиц. Данный институт впервые в российской практике введён </a:t>
            </a:r>
            <a:r>
              <a:rPr lang="ru-RU" sz="1800" dirty="0">
                <a:hlinkClick r:id="rId4" tooltip="Конституция Российской Федерации"/>
              </a:rPr>
              <a:t>Конституцией Российской Федерации</a:t>
            </a:r>
            <a:r>
              <a:rPr lang="ru-RU" sz="1800" dirty="0"/>
              <a:t> </a:t>
            </a:r>
            <a:r>
              <a:rPr lang="ru-RU" sz="1800" dirty="0">
                <a:hlinkClick r:id="rId5" tooltip="1993"/>
              </a:rPr>
              <a:t>1993</a:t>
            </a:r>
            <a:r>
              <a:rPr lang="ru-RU" sz="1800" dirty="0"/>
              <a:t> г. </a:t>
            </a:r>
            <a:r>
              <a:rPr lang="ru-RU" sz="1800" dirty="0" smtClean="0"/>
              <a:t>Уполномоченный </a:t>
            </a:r>
            <a:r>
              <a:rPr lang="ru-RU" sz="1800" dirty="0"/>
              <a:t>при осуществлении своих полномочий независим и неподотчётен каким-либо государственным органам и должностным лицам</a:t>
            </a:r>
            <a:r>
              <a:rPr lang="ru-RU" sz="1800" dirty="0" smtClean="0"/>
              <a:t>.</a:t>
            </a:r>
          </a:p>
          <a:p>
            <a:pPr algn="ctr">
              <a:buNone/>
            </a:pPr>
            <a:r>
              <a:rPr lang="ru-RU" sz="1400" b="1" dirty="0" smtClean="0"/>
              <a:t>АДРЕС: 103084, Москва, Мясницкая, 47</a:t>
            </a:r>
            <a:br>
              <a:rPr lang="ru-RU" sz="1400" b="1" dirty="0" smtClean="0"/>
            </a:br>
            <a:r>
              <a:rPr lang="ru-RU" sz="1400" b="1" dirty="0" smtClean="0"/>
              <a:t>ТЕЛЕФОНЫ: 207-39-69, 207-19-22, факс 207-39-77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ИНТЕРНЕТ: </a:t>
            </a:r>
            <a:r>
              <a:rPr lang="ru-RU" sz="1400" dirty="0" err="1" smtClean="0">
                <a:hlinkClick r:id="rId6"/>
              </a:rPr>
              <a:t>www.ombudsman.gov.ru</a:t>
            </a:r>
            <a:r>
              <a:rPr lang="ru-RU" sz="1400" dirty="0" smtClean="0"/>
              <a:t>                 </a:t>
            </a:r>
            <a:r>
              <a:rPr lang="ru-RU" sz="1400" b="1" dirty="0" smtClean="0"/>
              <a:t>E-MAIL: </a:t>
            </a:r>
            <a:r>
              <a:rPr lang="ru-RU" sz="1400" dirty="0" err="1" smtClean="0">
                <a:hlinkClick r:id="rId7"/>
              </a:rPr>
              <a:t>ombudsman@ropnet.ru</a:t>
            </a:r>
            <a:endParaRPr lang="ru-RU" sz="1400" dirty="0"/>
          </a:p>
        </p:txBody>
      </p:sp>
      <p:pic>
        <p:nvPicPr>
          <p:cNvPr id="6146" name="Picture 2" descr="Картинка 15 из 487"/>
          <p:cNvPicPr>
            <a:picLocks noChangeAspect="1" noChangeArrowheads="1"/>
          </p:cNvPicPr>
          <p:nvPr/>
        </p:nvPicPr>
        <p:blipFill>
          <a:blip r:embed="rId8"/>
          <a:srcRect t="8630" b="7948"/>
          <a:stretch>
            <a:fillRect/>
          </a:stretch>
        </p:blipFill>
        <p:spPr bwMode="auto">
          <a:xfrm>
            <a:off x="1071538" y="857232"/>
            <a:ext cx="1605642" cy="1785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285860"/>
            <a:ext cx="5500726" cy="1143000"/>
          </a:xfrm>
        </p:spPr>
        <p:txBody>
          <a:bodyPr/>
          <a:lstStyle/>
          <a:p>
            <a:r>
              <a:rPr lang="ru-RU" sz="2000" b="1" dirty="0"/>
              <a:t>Уполномоченный по правам человека в Пермском </a:t>
            </a:r>
            <a:r>
              <a:rPr lang="ru-RU" sz="2000" b="1" dirty="0" smtClean="0"/>
              <a:t>крае - </a:t>
            </a:r>
            <a:r>
              <a:rPr lang="ru-RU" sz="2000" i="1" dirty="0" smtClean="0"/>
              <a:t>Татьяна Ивановна Марголина</a:t>
            </a:r>
            <a:br>
              <a:rPr lang="ru-RU" sz="2000" i="1" dirty="0" smtClean="0"/>
            </a:br>
            <a:r>
              <a:rPr lang="ru-RU" sz="1600" dirty="0" smtClean="0"/>
              <a:t>614006 г. Пермь ул.Ленина, д.51, </a:t>
            </a:r>
            <a:r>
              <a:rPr lang="ru-RU" sz="1600" dirty="0" err="1" smtClean="0"/>
              <a:t>каб</a:t>
            </a:r>
            <a:r>
              <a:rPr lang="ru-RU" sz="1600" dirty="0" smtClean="0"/>
              <a:t> 227 </a:t>
            </a:r>
            <a:br>
              <a:rPr lang="ru-RU" sz="1600" dirty="0" smtClean="0"/>
            </a:br>
            <a:r>
              <a:rPr lang="ru-RU" sz="1600" b="1" dirty="0" smtClean="0"/>
              <a:t>       +7 (342) 217–76–70  </a:t>
            </a:r>
            <a:r>
              <a:rPr lang="ru-RU" sz="1600" dirty="0" smtClean="0"/>
              <a:t>(приемная) факс +7 (342)235–14–57 </a:t>
            </a:r>
            <a:r>
              <a:rPr lang="ru-RU" sz="1600" dirty="0" err="1" smtClean="0"/>
              <a:t>е-mail</a:t>
            </a:r>
            <a:r>
              <a:rPr lang="ru-RU" sz="1600" dirty="0" smtClean="0"/>
              <a:t>: </a:t>
            </a:r>
            <a:r>
              <a:rPr lang="ru-RU" sz="1600" dirty="0" err="1" smtClean="0">
                <a:hlinkClick r:id="rId2"/>
              </a:rPr>
              <a:t>ombudsman@uppc.permkrai.ru</a:t>
            </a:r>
            <a:endParaRPr lang="ru-RU" sz="1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3929066"/>
            <a:ext cx="5929354" cy="1643074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/>
              <a:t>Уполномоченный по правам ребенка в </a:t>
            </a: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Пермском крае – </a:t>
            </a:r>
            <a:r>
              <a:rPr lang="ru-RU" sz="2000" i="1" dirty="0" smtClean="0"/>
              <a:t>Павел Владимирович </a:t>
            </a:r>
            <a:r>
              <a:rPr lang="ru-RU" sz="2000" i="1" dirty="0" err="1" smtClean="0"/>
              <a:t>Миков</a:t>
            </a:r>
            <a:endParaRPr lang="ru-RU" sz="2000" i="1" dirty="0"/>
          </a:p>
          <a:p>
            <a:pPr algn="ctr">
              <a:buNone/>
            </a:pPr>
            <a:r>
              <a:rPr lang="ru-RU" sz="1600" dirty="0" smtClean="0"/>
              <a:t>г. Пермь ул.Ленина, д.51, </a:t>
            </a:r>
            <a:r>
              <a:rPr lang="ru-RU" sz="1600" dirty="0" err="1" smtClean="0"/>
              <a:t>каб</a:t>
            </a:r>
            <a:r>
              <a:rPr lang="ru-RU" sz="1600" dirty="0" smtClean="0"/>
              <a:t> 232 </a:t>
            </a:r>
            <a:br>
              <a:rPr lang="ru-RU" sz="1600" dirty="0" smtClean="0"/>
            </a:br>
            <a:r>
              <a:rPr lang="ru-RU" sz="1600" dirty="0" smtClean="0"/>
              <a:t>+7 (342) 217–76–70; </a:t>
            </a:r>
            <a:r>
              <a:rPr lang="ru-RU" sz="1600" b="1" dirty="0" smtClean="0"/>
              <a:t>+7 (342) 253-67-94</a:t>
            </a:r>
            <a:r>
              <a:rPr lang="ru-RU" sz="1600" dirty="0" smtClean="0"/>
              <a:t>, </a:t>
            </a:r>
          </a:p>
          <a:p>
            <a:pPr algn="ctr">
              <a:buNone/>
            </a:pPr>
            <a:r>
              <a:rPr lang="ru-RU" sz="1600" dirty="0" err="1" smtClean="0"/>
              <a:t>е-mail</a:t>
            </a:r>
            <a:r>
              <a:rPr lang="ru-RU" sz="1600" dirty="0" smtClean="0"/>
              <a:t>: </a:t>
            </a:r>
            <a:r>
              <a:rPr lang="ru-RU" sz="1600" dirty="0" err="1" smtClean="0">
                <a:hlinkClick r:id="rId3"/>
              </a:rPr>
              <a:t>pavel_mikov@mail.ru</a:t>
            </a:r>
            <a:endParaRPr lang="ru-RU" sz="1600" dirty="0"/>
          </a:p>
        </p:txBody>
      </p:sp>
      <p:pic>
        <p:nvPicPr>
          <p:cNvPr id="5122" name="Picture 2" descr="http://ombudsman.perm.ru/_images/marg_fot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000108"/>
            <a:ext cx="1714512" cy="2376017"/>
          </a:xfrm>
          <a:prstGeom prst="rect">
            <a:avLst/>
          </a:prstGeom>
          <a:noFill/>
        </p:spPr>
      </p:pic>
      <p:pic>
        <p:nvPicPr>
          <p:cNvPr id="5124" name="Picture 4" descr="http://ombudsman.perm.ru/_images/mikov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143248"/>
            <a:ext cx="1643074" cy="22770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14554"/>
            <a:ext cx="8077200" cy="2284413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3200" dirty="0" smtClean="0"/>
              <a:t>В заключении  нашего разговора  хотелось бы отметить, что свобода есть свобода только до тех пределов, пока она не посягает на законные права и свободы других, на признанные и законные ценности общества, в котором мы живем.</a:t>
            </a:r>
            <a:endParaRPr lang="ru-RU" sz="32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28662" y="1142985"/>
            <a:ext cx="7772400" cy="785818"/>
          </a:xfrm>
        </p:spPr>
        <p:txBody>
          <a:bodyPr anchor="ctr"/>
          <a:lstStyle/>
          <a:p>
            <a:pPr algn="ctr"/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  <p:pic>
        <p:nvPicPr>
          <p:cNvPr id="4" name="Содержимое 3" descr="http://ultimadesign.ru/i/baltagro/presentations/tm_last_slide.jpg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5926"/>
            <a:ext cx="4645025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Текст 4"/>
          <p:cNvSpPr txBox="1">
            <a:spLocks/>
          </p:cNvSpPr>
          <p:nvPr/>
        </p:nvSpPr>
        <p:spPr bwMode="auto">
          <a:xfrm>
            <a:off x="500034" y="5572140"/>
            <a:ext cx="800105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Сост. Е. Запятая – зав. Центра социально-правовой информации Центральной районной библиотеки </a:t>
            </a:r>
            <a:endParaRPr kumimoji="1" lang="ru-RU" sz="1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077200" cy="1143000"/>
          </a:xfrm>
        </p:spPr>
        <p:txBody>
          <a:bodyPr/>
          <a:lstStyle/>
          <a:p>
            <a:r>
              <a:rPr lang="ru-RU" b="1" i="1" dirty="0" smtClean="0"/>
              <a:t>Права человека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4"/>
            <a:ext cx="8064500" cy="3502025"/>
          </a:xfrm>
        </p:spPr>
        <p:txBody>
          <a:bodyPr/>
          <a:lstStyle/>
          <a:p>
            <a:pPr>
              <a:buNone/>
            </a:pPr>
            <a:r>
              <a:rPr lang="ru-RU" sz="4000" i="1" dirty="0" smtClean="0"/>
              <a:t>         совокупность </a:t>
            </a:r>
            <a:r>
              <a:rPr lang="ru-RU" sz="4000" i="1" dirty="0"/>
              <a:t>моральных норм, принадлежащих людям, независимо от расовых, национальных или социальных </a:t>
            </a:r>
            <a:r>
              <a:rPr lang="ru-RU" sz="4000" i="1" dirty="0" smtClean="0"/>
              <a:t>различий</a:t>
            </a:r>
            <a:endParaRPr lang="ru-RU" sz="4000" i="1" dirty="0"/>
          </a:p>
          <a:p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6956445" cy="1143000"/>
          </a:xfrm>
        </p:spPr>
        <p:txBody>
          <a:bodyPr/>
          <a:lstStyle/>
          <a:p>
            <a:r>
              <a:rPr lang="ru-RU" sz="2800" b="1" dirty="0" smtClean="0"/>
              <a:t>Основные международные и российские нормативно-правовые документы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064500" cy="4357718"/>
          </a:xfrm>
        </p:spPr>
        <p:txBody>
          <a:bodyPr/>
          <a:lstStyle/>
          <a:p>
            <a:r>
              <a:rPr lang="ru-RU" sz="1600" dirty="0" smtClean="0"/>
              <a:t>Всеобщая </a:t>
            </a:r>
            <a:r>
              <a:rPr lang="ru-RU" sz="1600" dirty="0"/>
              <a:t>декларация прав человека (принята на третьей сессии Генеральной Ассамблеи ООН Резолюцией 217 A (III) от 10 декабря 1948 г</a:t>
            </a:r>
            <a:r>
              <a:rPr lang="ru-RU" sz="1600" dirty="0" smtClean="0"/>
              <a:t>.)</a:t>
            </a:r>
          </a:p>
          <a:p>
            <a:pPr>
              <a:buNone/>
            </a:pPr>
            <a:endParaRPr lang="ru-RU" sz="1000" dirty="0"/>
          </a:p>
          <a:p>
            <a:r>
              <a:rPr lang="ru-RU" sz="1600" dirty="0" smtClean="0"/>
              <a:t>"</a:t>
            </a:r>
            <a:r>
              <a:rPr lang="ru-RU" sz="1600" dirty="0"/>
              <a:t>Венская Конвенция о праве международных </a:t>
            </a:r>
            <a:r>
              <a:rPr lang="ru-RU" sz="1600" dirty="0" smtClean="0"/>
              <a:t>договоров« (</a:t>
            </a:r>
            <a:r>
              <a:rPr lang="ru-RU" sz="1600" dirty="0"/>
              <a:t>Заключена в Вене 23.05.1969</a:t>
            </a:r>
            <a:r>
              <a:rPr lang="ru-RU" sz="1600" dirty="0" smtClean="0"/>
              <a:t>)</a:t>
            </a:r>
          </a:p>
          <a:p>
            <a:pPr>
              <a:buNone/>
            </a:pPr>
            <a:endParaRPr lang="ru-RU" sz="1000" dirty="0"/>
          </a:p>
          <a:p>
            <a:r>
              <a:rPr lang="ru-RU" sz="1600" dirty="0" smtClean="0"/>
              <a:t>Международный </a:t>
            </a:r>
            <a:r>
              <a:rPr lang="ru-RU" sz="1600" dirty="0"/>
              <a:t>Пакт от </a:t>
            </a:r>
            <a:r>
              <a:rPr lang="ru-RU" sz="1600" dirty="0" smtClean="0"/>
              <a:t>16.12.1966 «О </a:t>
            </a:r>
            <a:r>
              <a:rPr lang="ru-RU" sz="1600" dirty="0"/>
              <a:t>гражданских и политических </a:t>
            </a:r>
            <a:r>
              <a:rPr lang="ru-RU" sz="1600" dirty="0" smtClean="0"/>
              <a:t>правах»</a:t>
            </a:r>
          </a:p>
          <a:p>
            <a:pPr>
              <a:buNone/>
            </a:pPr>
            <a:endParaRPr lang="ru-RU" sz="1000" dirty="0"/>
          </a:p>
          <a:p>
            <a:r>
              <a:rPr lang="ru-RU" sz="1600" dirty="0" smtClean="0"/>
              <a:t>Международный </a:t>
            </a:r>
            <a:r>
              <a:rPr lang="ru-RU" sz="1600" dirty="0"/>
              <a:t>пакт от </a:t>
            </a:r>
            <a:r>
              <a:rPr lang="ru-RU" sz="1600" dirty="0" smtClean="0"/>
              <a:t>16.12.1966 «Об </a:t>
            </a:r>
            <a:r>
              <a:rPr lang="ru-RU" sz="1600" dirty="0"/>
              <a:t>экономических, социальных и культурных </a:t>
            </a:r>
            <a:r>
              <a:rPr lang="ru-RU" sz="1600" dirty="0" smtClean="0"/>
              <a:t>правах»</a:t>
            </a:r>
          </a:p>
          <a:p>
            <a:pPr>
              <a:buNone/>
            </a:pPr>
            <a:endParaRPr lang="ru-RU" sz="1000" dirty="0"/>
          </a:p>
          <a:p>
            <a:r>
              <a:rPr lang="ru-RU" sz="1600" dirty="0" smtClean="0"/>
              <a:t>"</a:t>
            </a:r>
            <a:r>
              <a:rPr lang="ru-RU" sz="1600" dirty="0"/>
              <a:t>Конституция Российской </a:t>
            </a:r>
            <a:r>
              <a:rPr lang="ru-RU" sz="1600" dirty="0" smtClean="0"/>
              <a:t>Федерации»(</a:t>
            </a:r>
            <a:r>
              <a:rPr lang="ru-RU" sz="1600" dirty="0"/>
              <a:t>принята всенародным голосованием 12.12.1993</a:t>
            </a:r>
            <a:r>
              <a:rPr lang="ru-RU" sz="1600" dirty="0" smtClean="0"/>
              <a:t>) (</a:t>
            </a:r>
            <a:r>
              <a:rPr lang="ru-RU" sz="1600" dirty="0"/>
              <a:t>с учетом поправок, внесенных Законами РФ о поправках к Конституции РФ от 30.12.2008 N 6-ФКЗ, от 30.12.2008 N 7-ФКЗ</a:t>
            </a:r>
            <a:r>
              <a:rPr lang="ru-RU" sz="1600" dirty="0" smtClean="0"/>
              <a:t>)</a:t>
            </a:r>
          </a:p>
          <a:p>
            <a:pPr>
              <a:buNone/>
            </a:pPr>
            <a:endParaRPr lang="ru-RU" sz="1000" dirty="0" smtClean="0"/>
          </a:p>
          <a:p>
            <a:r>
              <a:rPr lang="ru-RU" sz="1600" dirty="0"/>
              <a:t>Федеральный закон от 30.03.1998 N </a:t>
            </a:r>
            <a:r>
              <a:rPr lang="ru-RU" sz="1600" dirty="0" smtClean="0"/>
              <a:t>54-ФЗ "</a:t>
            </a:r>
            <a:r>
              <a:rPr lang="ru-RU" sz="1600" dirty="0"/>
              <a:t>О ратификации Конвенции о защите прав человека и основных свобод и Протоколов к ней"</a:t>
            </a:r>
          </a:p>
          <a:p>
            <a:endParaRPr lang="ru-RU" sz="1400" dirty="0"/>
          </a:p>
          <a:p>
            <a:endParaRPr lang="ru-RU" sz="1400" dirty="0"/>
          </a:p>
        </p:txBody>
      </p:sp>
      <p:pic>
        <p:nvPicPr>
          <p:cNvPr id="16386" name="Picture 2" descr="Картинка 32 из 1046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000108"/>
            <a:ext cx="1214446" cy="13171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Правам человека присущи следующие признаки: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064500" cy="3502025"/>
          </a:xfrm>
        </p:spPr>
        <p:txBody>
          <a:bodyPr/>
          <a:lstStyle/>
          <a:p>
            <a:pPr marL="360000" indent="180000">
              <a:buNone/>
            </a:pPr>
            <a:r>
              <a:rPr lang="ru-RU" sz="1600" dirty="0" smtClean="0"/>
              <a:t>-</a:t>
            </a:r>
            <a:r>
              <a:rPr lang="ru-RU" sz="1600" dirty="0"/>
              <a:t> </a:t>
            </a:r>
            <a:r>
              <a:rPr lang="ru-RU" sz="1600" dirty="0" smtClean="0"/>
              <a:t>они </a:t>
            </a:r>
            <a:r>
              <a:rPr lang="ru-RU" sz="1600" dirty="0"/>
              <a:t>возникают и развиваются на основе природной и социальной сущности человека с учетом постоянно изменяющихся условий жизни общества;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складываются </a:t>
            </a:r>
            <a:r>
              <a:rPr lang="ru-RU" sz="1600" dirty="0"/>
              <a:t>объективно и не зависят от государственного признания;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принадлежат </a:t>
            </a:r>
            <a:r>
              <a:rPr lang="ru-RU" sz="1600" dirty="0"/>
              <a:t>индивиду от рождения;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являются </a:t>
            </a:r>
            <a:r>
              <a:rPr lang="ru-RU" sz="1600" dirty="0"/>
              <a:t>непосредственно действующими;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имеют </a:t>
            </a:r>
            <a:r>
              <a:rPr lang="ru-RU" sz="1600" dirty="0"/>
              <a:t>неотчуждаемый, неотъемлемый характер, признаются как естественные (как воздух, земля, вода и т.п.);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признаются </a:t>
            </a:r>
            <a:r>
              <a:rPr lang="ru-RU" sz="1600" dirty="0"/>
              <a:t>высшей социальной ценностью;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выступают </a:t>
            </a:r>
            <a:r>
              <a:rPr lang="ru-RU" sz="1600" dirty="0"/>
              <a:t>необходимой частью права, определенной формой выражения его главного содержания;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представляют </a:t>
            </a:r>
            <a:r>
              <a:rPr lang="ru-RU" sz="1600" dirty="0"/>
              <a:t>собой принципы и нормы взаимоотношений между людьми и государством, обеспечивающие индивиду возможность действовать по своему усмотрению или получать определенные блага;</a:t>
            </a:r>
          </a:p>
          <a:p>
            <a:pPr marL="360000" indent="180000">
              <a:buNone/>
            </a:pPr>
            <a:r>
              <a:rPr lang="ru-RU" sz="1600" dirty="0"/>
              <a:t>- </a:t>
            </a:r>
            <a:r>
              <a:rPr lang="ru-RU" sz="1600" dirty="0" smtClean="0"/>
              <a:t>их </a:t>
            </a:r>
            <a:r>
              <a:rPr lang="ru-RU" sz="1600" dirty="0"/>
              <a:t>признание, соблюдение и защита являются обязанностью </a:t>
            </a:r>
            <a:r>
              <a:rPr lang="ru-RU" sz="1600" dirty="0" smtClean="0"/>
              <a:t>государства</a:t>
            </a:r>
            <a:r>
              <a:rPr lang="ru-RU" sz="1600" dirty="0"/>
              <a:t>.</a:t>
            </a:r>
          </a:p>
          <a:p>
            <a:pPr marL="360000" indent="180000"/>
            <a:endParaRPr lang="ru-RU" sz="16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077200" cy="1143000"/>
          </a:xfrm>
        </p:spPr>
        <p:txBody>
          <a:bodyPr/>
          <a:lstStyle/>
          <a:p>
            <a:r>
              <a:rPr lang="ru-RU" sz="2800" b="1" dirty="0"/>
              <a:t>Исходя из этапов провозглашения основных прав и свобод права человека и гражданина разделяют на три поколения: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/>
              <a:t>- </a:t>
            </a:r>
            <a:r>
              <a:rPr lang="ru-RU" sz="1600" b="1" i="1" dirty="0"/>
              <a:t>первое поколение</a:t>
            </a:r>
            <a:r>
              <a:rPr lang="ru-RU" sz="1600" dirty="0"/>
              <a:t> включает в себя провозглашенные буржуазными революциями (</a:t>
            </a:r>
            <a:r>
              <a:rPr lang="en-US" sz="1600" dirty="0"/>
              <a:t>XVII</a:t>
            </a:r>
            <a:r>
              <a:rPr lang="ru-RU" sz="1600" dirty="0"/>
              <a:t>—</a:t>
            </a:r>
            <a:r>
              <a:rPr lang="en-US" sz="1600" dirty="0"/>
              <a:t>XVIII</a:t>
            </a:r>
            <a:r>
              <a:rPr lang="ru-RU" sz="1600" dirty="0"/>
              <a:t> вв.) гражданские и политические права, которые получили название </a:t>
            </a:r>
            <a:r>
              <a:rPr lang="ru-RU" sz="1600" b="1" dirty="0" smtClean="0"/>
              <a:t>негативных;</a:t>
            </a:r>
            <a:endParaRPr lang="ru-RU" sz="1600" dirty="0" smtClean="0"/>
          </a:p>
          <a:p>
            <a:r>
              <a:rPr lang="ru-RU" sz="1600" dirty="0"/>
              <a:t>- </a:t>
            </a:r>
            <a:r>
              <a:rPr lang="ru-RU" sz="1600" b="1" i="1" dirty="0"/>
              <a:t>второе поколение</a:t>
            </a:r>
            <a:r>
              <a:rPr lang="ru-RU" sz="1600" dirty="0"/>
              <a:t> связано с социальными, экономическими и культурными правами, которые утвердились как таковые к середине </a:t>
            </a:r>
            <a:r>
              <a:rPr lang="en-US" sz="1600" dirty="0"/>
              <a:t>XX </a:t>
            </a:r>
            <a:r>
              <a:rPr lang="ru-RU" sz="1600" dirty="0"/>
              <a:t>века под влиянием борьбы народов за улучшение своего </a:t>
            </a:r>
            <a:r>
              <a:rPr lang="ru-RU" sz="1600" dirty="0" smtClean="0"/>
              <a:t>социально-экономического </a:t>
            </a:r>
            <a:r>
              <a:rPr lang="ru-RU" sz="1600" dirty="0"/>
              <a:t>положения, за повышение культурного </a:t>
            </a:r>
            <a:r>
              <a:rPr lang="ru-RU" sz="1600" dirty="0" smtClean="0"/>
              <a:t>статуса. </a:t>
            </a:r>
            <a:r>
              <a:rPr lang="ru-RU" sz="1600" dirty="0"/>
              <a:t>Данные права иногда называют </a:t>
            </a:r>
            <a:r>
              <a:rPr lang="ru-RU" sz="1600" b="1" dirty="0" smtClean="0"/>
              <a:t>позитивными;</a:t>
            </a:r>
            <a:r>
              <a:rPr lang="ru-RU" sz="1600" dirty="0" smtClean="0"/>
              <a:t> </a:t>
            </a:r>
          </a:p>
          <a:p>
            <a:r>
              <a:rPr lang="ru-RU" sz="1600" dirty="0"/>
              <a:t>- </a:t>
            </a:r>
            <a:r>
              <a:rPr lang="ru-RU" sz="1600" b="1" i="1" dirty="0"/>
              <a:t>третье поколение</a:t>
            </a:r>
            <a:r>
              <a:rPr lang="ru-RU" sz="1600" dirty="0"/>
              <a:t> охватывает права коллективные или </a:t>
            </a:r>
            <a:r>
              <a:rPr lang="ru-RU" sz="1600" dirty="0" smtClean="0"/>
              <a:t>солидарные</a:t>
            </a:r>
            <a:r>
              <a:rPr lang="ru-RU" sz="1600" dirty="0"/>
              <a:t>, вызванные глобальными проблемами человечества и </a:t>
            </a:r>
            <a:r>
              <a:rPr lang="ru-RU" sz="1600" dirty="0" smtClean="0"/>
              <a:t>принадлежащие </a:t>
            </a:r>
            <a:r>
              <a:rPr lang="ru-RU" sz="1600" dirty="0"/>
              <a:t>не столько каждому индивиду, сколько целым нациям, народам (право на мир, благоприятную </a:t>
            </a:r>
            <a:r>
              <a:rPr lang="ru-RU" sz="1600" dirty="0" smtClean="0"/>
              <a:t>окружающую </a:t>
            </a:r>
            <a:r>
              <a:rPr lang="ru-RU" sz="1600" dirty="0"/>
              <a:t>среду, самоопределение, информацию, социальное и </a:t>
            </a:r>
            <a:r>
              <a:rPr lang="ru-RU" sz="1600" dirty="0" smtClean="0"/>
              <a:t>экономическое </a:t>
            </a:r>
            <a:r>
              <a:rPr lang="ru-RU" sz="1600" dirty="0"/>
              <a:t>развитие и пр.). </a:t>
            </a: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В зависимости от содержания различают следующие права: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600" dirty="0"/>
              <a:t>- гражданские или личные (право на жизнь, на охрану </a:t>
            </a:r>
            <a:r>
              <a:rPr lang="ru-RU" sz="1600" dirty="0" smtClean="0"/>
              <a:t>достоинства</a:t>
            </a:r>
            <a:r>
              <a:rPr lang="ru-RU" sz="1600" dirty="0"/>
              <a:t>, тайна переписки, телефонных переговоров и др.);</a:t>
            </a:r>
          </a:p>
          <a:p>
            <a:pPr>
              <a:buNone/>
            </a:pPr>
            <a:r>
              <a:rPr lang="ru-RU" sz="1600" dirty="0"/>
              <a:t>- политические (право избирать и быть избранным во властные структуры, на равный доступ к государственной службе, на </a:t>
            </a:r>
            <a:r>
              <a:rPr lang="ru-RU" sz="1600" dirty="0" smtClean="0"/>
              <a:t>объединение</a:t>
            </a:r>
            <a:r>
              <a:rPr lang="ru-RU" sz="1600" dirty="0"/>
              <a:t>, мирные собрания, митинги, демонстрации и др.);</a:t>
            </a:r>
          </a:p>
          <a:p>
            <a:pPr>
              <a:buNone/>
            </a:pPr>
            <a:r>
              <a:rPr lang="ru-RU" sz="1600" dirty="0"/>
              <a:t>- экономические (право частной собственности, на </a:t>
            </a:r>
            <a:r>
              <a:rPr lang="ru-RU" sz="1600" dirty="0" smtClean="0"/>
              <a:t>предпринимательскую </a:t>
            </a:r>
            <a:r>
              <a:rPr lang="ru-RU" sz="1600" dirty="0"/>
              <a:t>деятельность, на труд, на отдых и др.);</a:t>
            </a:r>
          </a:p>
          <a:p>
            <a:pPr>
              <a:buNone/>
            </a:pPr>
            <a:r>
              <a:rPr lang="ru-RU" sz="1600" dirty="0"/>
              <a:t>- социальные (право на охрану семьи, охрану материнства и </a:t>
            </a:r>
            <a:r>
              <a:rPr lang="ru-RU" sz="1600" dirty="0" smtClean="0"/>
              <a:t>детства</a:t>
            </a:r>
            <a:r>
              <a:rPr lang="ru-RU" sz="1600" dirty="0"/>
              <a:t>, охрану здоровья, на социальное обеспечение, благоприятную </a:t>
            </a:r>
            <a:r>
              <a:rPr lang="ru-RU" sz="1600" dirty="0" smtClean="0"/>
              <a:t>окружающую </a:t>
            </a:r>
            <a:r>
              <a:rPr lang="ru-RU" sz="1600" dirty="0"/>
              <a:t>среду и др.);</a:t>
            </a:r>
          </a:p>
          <a:p>
            <a:pPr>
              <a:buNone/>
            </a:pPr>
            <a:r>
              <a:rPr lang="ru-RU" sz="1600" dirty="0"/>
              <a:t>- культурные (право на образование, на участие в культурной жизни, на пользование результатами научного и культурного </a:t>
            </a:r>
            <a:r>
              <a:rPr lang="ru-RU" sz="1600" dirty="0" smtClean="0"/>
              <a:t>прогресса</a:t>
            </a:r>
            <a:r>
              <a:rPr lang="ru-RU" sz="1600" dirty="0"/>
              <a:t>; свобода литературного, художественного, научного, технического и других видов творчества и др.).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Гражданские или личные </a:t>
            </a:r>
            <a:r>
              <a:rPr lang="ru-RU" sz="3600" b="1" dirty="0"/>
              <a:t>права и свободы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064500" cy="3502025"/>
          </a:xfrm>
        </p:spPr>
        <p:txBody>
          <a:bodyPr/>
          <a:lstStyle/>
          <a:p>
            <a:pPr>
              <a:buNone/>
            </a:pPr>
            <a:r>
              <a:rPr lang="ru-RU" sz="1600" dirty="0"/>
              <a:t>К личным правам и свободам Конституция Российской Федерации относит:</a:t>
            </a:r>
          </a:p>
          <a:p>
            <a:pPr>
              <a:buNone/>
            </a:pPr>
            <a:r>
              <a:rPr lang="ru-RU" sz="1600" dirty="0"/>
              <a:t>- право на жизнь (ст.20) - первое фундаментальное право человека, без которого все остальные права теряют ценность;</a:t>
            </a:r>
          </a:p>
          <a:p>
            <a:pPr>
              <a:buNone/>
            </a:pPr>
            <a:r>
              <a:rPr lang="ru-RU" sz="1600" dirty="0"/>
              <a:t>- право на достоинство личности (ст.21) - предполагает, что </a:t>
            </a:r>
            <a:r>
              <a:rPr lang="ru-RU" sz="1600" dirty="0" smtClean="0"/>
              <a:t>государство </a:t>
            </a:r>
            <a:r>
              <a:rPr lang="ru-RU" sz="1600" dirty="0"/>
              <a:t>создает для человека такие условия жизни, которые бы не </a:t>
            </a:r>
            <a:r>
              <a:rPr lang="ru-RU" sz="1600" dirty="0" smtClean="0"/>
              <a:t>умаляли </a:t>
            </a:r>
            <a:r>
              <a:rPr lang="ru-RU" sz="1600" dirty="0"/>
              <a:t>его достоинство;</a:t>
            </a:r>
          </a:p>
          <a:p>
            <a:pPr>
              <a:buNone/>
            </a:pPr>
            <a:r>
              <a:rPr lang="ru-RU" sz="1600" dirty="0"/>
              <a:t>- право на свободу и личную неприкосновенность (ст.22);</a:t>
            </a:r>
          </a:p>
          <a:p>
            <a:pPr>
              <a:buNone/>
            </a:pPr>
            <a:r>
              <a:rPr lang="ru-RU" sz="1600" dirty="0"/>
              <a:t>- право на неприкосновенность частной жизни, личную и семейную тайну, защиту своей чести и доброго имени (ст.23), </a:t>
            </a:r>
            <a:r>
              <a:rPr lang="ru-RU" sz="1600" dirty="0" smtClean="0"/>
              <a:t>Сбор</a:t>
            </a:r>
            <a:r>
              <a:rPr lang="ru-RU" sz="1600" dirty="0"/>
              <a:t>, хранение, использование и распространение информации о частной жизни лица без его согласия не допускаются (ст.24);</a:t>
            </a:r>
          </a:p>
          <a:p>
            <a:pPr>
              <a:buNone/>
            </a:pPr>
            <a:r>
              <a:rPr lang="ru-RU" sz="1600" dirty="0"/>
              <a:t>- право на неприкосновенность жилища (ст.25);</a:t>
            </a:r>
          </a:p>
          <a:p>
            <a:pPr>
              <a:buNone/>
            </a:pPr>
            <a:r>
              <a:rPr lang="ru-RU" sz="1600" dirty="0"/>
              <a:t>- право свободно определять и указывать свою национальную </a:t>
            </a:r>
            <a:r>
              <a:rPr lang="ru-RU" sz="1600" dirty="0" smtClean="0"/>
              <a:t>принадлежность </a:t>
            </a:r>
            <a:r>
              <a:rPr lang="ru-RU" sz="1600" dirty="0"/>
              <a:t>и пользоваться родным языком (ст.26);</a:t>
            </a:r>
          </a:p>
          <a:p>
            <a:pPr>
              <a:buNone/>
            </a:pPr>
            <a:r>
              <a:rPr lang="ru-RU" sz="1600" dirty="0"/>
              <a:t>- право на свободу передвижения, выбора места пребывания и жительства (ст.27);</a:t>
            </a:r>
          </a:p>
          <a:p>
            <a:pPr>
              <a:buNone/>
            </a:pPr>
            <a:r>
              <a:rPr lang="ru-RU" sz="1600" dirty="0"/>
              <a:t>- право на свободу совести (ст.28);</a:t>
            </a:r>
          </a:p>
          <a:p>
            <a:pPr>
              <a:buNone/>
            </a:pPr>
            <a:r>
              <a:rPr lang="ru-RU" sz="1600" dirty="0"/>
              <a:t>- право на свободу мысли и слова (ст.29).</a:t>
            </a:r>
          </a:p>
          <a:p>
            <a:endParaRPr lang="ru-RU" sz="14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Политические </a:t>
            </a:r>
            <a:r>
              <a:rPr lang="ru-RU" sz="3600" b="1" dirty="0"/>
              <a:t>права и свободы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/>
              <a:t>К политическим правам граждан Российской Федерации относятся следующие права и свободы, закрепленные Конституцией РФ:</a:t>
            </a:r>
          </a:p>
          <a:p>
            <a:pPr>
              <a:buNone/>
            </a:pPr>
            <a:r>
              <a:rPr lang="ru-RU" sz="1800" dirty="0"/>
              <a:t>- свобода мысли и слова (ст.29), которую можно отнести как личным, так и к политическим правам и свободам;</a:t>
            </a:r>
          </a:p>
          <a:p>
            <a:pPr>
              <a:buNone/>
            </a:pPr>
            <a:r>
              <a:rPr lang="ru-RU" sz="1800" dirty="0"/>
              <a:t>- право на информацию (ч.2 ст.24, ч.4 ст.29);</a:t>
            </a:r>
          </a:p>
          <a:p>
            <a:pPr>
              <a:buNone/>
            </a:pPr>
            <a:r>
              <a:rPr lang="ru-RU" sz="1800" dirty="0"/>
              <a:t>- право на объединение (ст.30);</a:t>
            </a:r>
          </a:p>
          <a:p>
            <a:pPr>
              <a:buNone/>
            </a:pPr>
            <a:r>
              <a:rPr lang="ru-RU" sz="1800" dirty="0"/>
              <a:t>- право на проведение публичных мероприятий (ст.31);</a:t>
            </a:r>
          </a:p>
          <a:p>
            <a:pPr>
              <a:buNone/>
            </a:pPr>
            <a:r>
              <a:rPr lang="ru-RU" sz="1800" dirty="0"/>
              <a:t>- право на участие в управлении делами государства (ст.32);</a:t>
            </a:r>
          </a:p>
          <a:p>
            <a:pPr>
              <a:buNone/>
            </a:pPr>
            <a:r>
              <a:rPr lang="ru-RU" sz="1800" dirty="0"/>
              <a:t>- право на обращения в государственные органы и органы </a:t>
            </a:r>
            <a:r>
              <a:rPr lang="ru-RU" sz="1800" dirty="0" smtClean="0"/>
              <a:t>местного </a:t>
            </a:r>
            <a:r>
              <a:rPr lang="ru-RU" sz="1800" dirty="0"/>
              <a:t>самоуправления (ст.33).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Э</a:t>
            </a:r>
            <a:r>
              <a:rPr lang="ru-RU" sz="3600" b="1" dirty="0" smtClean="0"/>
              <a:t>кономические права и  свободы</a:t>
            </a:r>
            <a:r>
              <a:rPr lang="ru-RU" sz="3600" dirty="0" smtClean="0"/>
              <a:t>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dirty="0"/>
              <a:t>право на свободу </a:t>
            </a:r>
            <a:r>
              <a:rPr lang="ru-RU" sz="1800" dirty="0" smtClean="0"/>
              <a:t>предпринимательской </a:t>
            </a:r>
            <a:r>
              <a:rPr lang="ru-RU" sz="1800" dirty="0"/>
              <a:t>и иной не запрещенной законом экономической деятельности (ст.34);</a:t>
            </a:r>
          </a:p>
          <a:p>
            <a:pPr>
              <a:buNone/>
            </a:pPr>
            <a:r>
              <a:rPr lang="ru-RU" sz="1800" dirty="0"/>
              <a:t>- право частной собственности (ч.1 ст.35) и ее наследования (ч.4 ст.35);</a:t>
            </a:r>
          </a:p>
          <a:p>
            <a:pPr>
              <a:buNone/>
            </a:pPr>
            <a:r>
              <a:rPr lang="ru-RU" sz="1800" dirty="0"/>
              <a:t>- право свободного владения, пользования и распоряжения землей и другими природными ресурсами (ст.36);</a:t>
            </a:r>
          </a:p>
          <a:p>
            <a:pPr>
              <a:buNone/>
            </a:pPr>
            <a:r>
              <a:rPr lang="ru-RU" sz="1800" dirty="0"/>
              <a:t>- право свободно распоряжаться своими способностями к труду, выбирать род деятельности и профессию (ч.1 ст.37);</a:t>
            </a:r>
          </a:p>
          <a:p>
            <a:pPr>
              <a:buNone/>
            </a:pPr>
            <a:r>
              <a:rPr lang="ru-RU" sz="1800" dirty="0" smtClean="0"/>
              <a:t>- </a:t>
            </a:r>
            <a:r>
              <a:rPr lang="ru-RU" sz="1800" dirty="0"/>
              <a:t>право на труд и на вознаграждение за труд (ч.3 ст.37);</a:t>
            </a:r>
          </a:p>
          <a:p>
            <a:pPr>
              <a:buNone/>
            </a:pPr>
            <a:r>
              <a:rPr lang="ru-RU" sz="1800" dirty="0"/>
              <a:t>- право на отдых (ч.5 ст.37);</a:t>
            </a:r>
          </a:p>
          <a:p>
            <a:pPr>
              <a:buNone/>
            </a:pPr>
            <a:r>
              <a:rPr lang="ru-RU" sz="1800" dirty="0"/>
              <a:t>- право создавать профессиональные союзы, иные общественные объединения для защиты социальных и экономических интересов (ст.13,30).</a:t>
            </a:r>
          </a:p>
          <a:p>
            <a:endParaRPr lang="ru-RU" sz="16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PBORD">
  <a:themeElements>
    <a:clrScheme name="Тема Office 5">
      <a:dk1>
        <a:srgbClr val="000000"/>
      </a:dk1>
      <a:lt1>
        <a:srgbClr val="FFFFFF"/>
      </a:lt1>
      <a:dk2>
        <a:srgbClr val="000000"/>
      </a:dk2>
      <a:lt2>
        <a:srgbClr val="66330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CC"/>
        </a:lt1>
        <a:dk2>
          <a:srgbClr val="000000"/>
        </a:dk2>
        <a:lt2>
          <a:srgbClr val="66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66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CBCBCB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8AE7"/>
        </a:accent6>
        <a:hlink>
          <a:srgbClr val="FF0033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CLIPBORD</Template>
  <TotalTime>637</TotalTime>
  <Words>757</Words>
  <Application>Microsoft PowerPoint</Application>
  <PresentationFormat>Экран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CLIPBORD</vt:lpstr>
      <vt:lpstr>Слайд 1</vt:lpstr>
      <vt:lpstr>Права человека - </vt:lpstr>
      <vt:lpstr>Основные международные и российские нормативно-правовые документы </vt:lpstr>
      <vt:lpstr>Правам человека присущи следующие признаки: </vt:lpstr>
      <vt:lpstr>Исходя из этапов провозглашения основных прав и свобод права человека и гражданина разделяют на три поколения: </vt:lpstr>
      <vt:lpstr>В зависимости от содержания различают следующие права: </vt:lpstr>
      <vt:lpstr>Гражданские или личные права и свободы </vt:lpstr>
      <vt:lpstr>Политические права и свободы </vt:lpstr>
      <vt:lpstr> Экономические права и  свободы: </vt:lpstr>
      <vt:lpstr>К социальным правам относятся:  </vt:lpstr>
      <vt:lpstr>Среди культурных прав Конституция России провозглашает следующие: </vt:lpstr>
      <vt:lpstr>В зависимости от принадлежности лица к конкретному государству  имеются следующие права: </vt:lpstr>
      <vt:lpstr> С 2004 года уполномоченным по правам человека в Российской Федерации является Владимир Петрович Лукин.</vt:lpstr>
      <vt:lpstr>Уполномоченный по правам человека в Пермском крае - Татьяна Ивановна Марголина 614006 г. Пермь ул.Ленина, д.51, каб 227         +7 (342) 217–76–70  (приемная) факс +7 (342)235–14–57 е-mail: ombudsman@uppc.permkrai.ru</vt:lpstr>
      <vt:lpstr> В заключении  нашего разговора  хотелось бы отметить, что свобода есть свобода только до тех пределов, пока она не посягает на законные права и свободы других, на признанные и законные ценности общества, в котором мы живем.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zapyataya</dc:creator>
  <cp:lastModifiedBy>zapyataya</cp:lastModifiedBy>
  <cp:revision>74</cp:revision>
  <cp:lastPrinted>1601-01-01T00:00:00Z</cp:lastPrinted>
  <dcterms:created xsi:type="dcterms:W3CDTF">2011-09-19T07:58:18Z</dcterms:created>
  <dcterms:modified xsi:type="dcterms:W3CDTF">2011-10-05T05:58:42Z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