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315" r:id="rId3"/>
    <p:sldId id="264" r:id="rId4"/>
    <p:sldId id="265" r:id="rId5"/>
    <p:sldId id="267" r:id="rId6"/>
    <p:sldId id="273" r:id="rId7"/>
    <p:sldId id="287" r:id="rId8"/>
    <p:sldId id="288" r:id="rId9"/>
    <p:sldId id="290" r:id="rId10"/>
    <p:sldId id="259" r:id="rId11"/>
    <p:sldId id="316" r:id="rId12"/>
    <p:sldId id="260" r:id="rId13"/>
    <p:sldId id="313" r:id="rId14"/>
    <p:sldId id="258" r:id="rId15"/>
    <p:sldId id="271" r:id="rId16"/>
    <p:sldId id="299" r:id="rId17"/>
    <p:sldId id="280" r:id="rId18"/>
    <p:sldId id="301" r:id="rId19"/>
    <p:sldId id="317" r:id="rId20"/>
    <p:sldId id="257" r:id="rId21"/>
    <p:sldId id="263" r:id="rId22"/>
    <p:sldId id="269" r:id="rId23"/>
    <p:sldId id="270" r:id="rId24"/>
    <p:sldId id="304" r:id="rId25"/>
    <p:sldId id="308" r:id="rId26"/>
    <p:sldId id="278" r:id="rId27"/>
    <p:sldId id="318" r:id="rId28"/>
    <p:sldId id="262" r:id="rId29"/>
    <p:sldId id="306" r:id="rId30"/>
    <p:sldId id="307" r:id="rId31"/>
    <p:sldId id="281" r:id="rId32"/>
    <p:sldId id="283" r:id="rId33"/>
    <p:sldId id="319" r:id="rId34"/>
    <p:sldId id="261" r:id="rId35"/>
    <p:sldId id="266" r:id="rId36"/>
    <p:sldId id="305" r:id="rId37"/>
    <p:sldId id="268" r:id="rId38"/>
    <p:sldId id="298" r:id="rId39"/>
    <p:sldId id="297" r:id="rId40"/>
    <p:sldId id="291" r:id="rId41"/>
    <p:sldId id="293" r:id="rId42"/>
    <p:sldId id="309" r:id="rId43"/>
    <p:sldId id="303" r:id="rId44"/>
    <p:sldId id="302" r:id="rId45"/>
    <p:sldId id="292" r:id="rId46"/>
    <p:sldId id="276" r:id="rId47"/>
    <p:sldId id="310" r:id="rId48"/>
    <p:sldId id="320" r:id="rId49"/>
    <p:sldId id="284" r:id="rId50"/>
    <p:sldId id="285" r:id="rId51"/>
    <p:sldId id="286" r:id="rId52"/>
    <p:sldId id="289" r:id="rId53"/>
    <p:sldId id="294" r:id="rId54"/>
    <p:sldId id="295" r:id="rId55"/>
    <p:sldId id="296" r:id="rId56"/>
    <p:sldId id="311" r:id="rId57"/>
    <p:sldId id="312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02" autoAdjust="0"/>
  </p:normalViewPr>
  <p:slideViewPr>
    <p:cSldViewPr>
      <p:cViewPr varScale="1">
        <p:scale>
          <a:sx n="98" d="100"/>
          <a:sy n="98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C5C1780-E8B0-4B88-999B-3D3778BDB9D4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721AC7D-404D-4424-8D68-13201FE0D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1780-E8B0-4B88-999B-3D3778BDB9D4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C7D-404D-4424-8D68-13201FE0D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1780-E8B0-4B88-999B-3D3778BDB9D4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C7D-404D-4424-8D68-13201FE0D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1780-E8B0-4B88-999B-3D3778BDB9D4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C7D-404D-4424-8D68-13201FE0D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1780-E8B0-4B88-999B-3D3778BDB9D4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C7D-404D-4424-8D68-13201FE0D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1780-E8B0-4B88-999B-3D3778BDB9D4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C7D-404D-4424-8D68-13201FE0D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5C1780-E8B0-4B88-999B-3D3778BDB9D4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21AC7D-404D-4424-8D68-13201FE0D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C5C1780-E8B0-4B88-999B-3D3778BDB9D4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721AC7D-404D-4424-8D68-13201FE0D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1780-E8B0-4B88-999B-3D3778BDB9D4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C7D-404D-4424-8D68-13201FE0D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1780-E8B0-4B88-999B-3D3778BDB9D4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C7D-404D-4424-8D68-13201FE0D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1780-E8B0-4B88-999B-3D3778BDB9D4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AC7D-404D-4424-8D68-13201FE0D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C5C1780-E8B0-4B88-999B-3D3778BDB9D4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721AC7D-404D-4424-8D68-13201FE0D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2671781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Информационные ресурсы библиотеки в помощь образовательному процессу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667949">
            <a:off x="457200" y="3899938"/>
            <a:ext cx="4953000" cy="1752600"/>
          </a:xfrm>
        </p:spPr>
        <p:txBody>
          <a:bodyPr/>
          <a:lstStyle/>
          <a:p>
            <a:r>
              <a:rPr lang="ru-RU" b="1" dirty="0" smtClean="0"/>
              <a:t>Обзор книг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42984"/>
            <a:ext cx="1428750" cy="213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1785918" y="1000108"/>
            <a:ext cx="707236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dirty="0" smtClean="0"/>
              <a:t>Добрынина Н.Е. Внучата и зверята</a:t>
            </a:r>
            <a:r>
              <a:rPr lang="ru-RU" sz="1600" dirty="0" smtClean="0"/>
              <a:t>: повесть. Рассказы. Эссе / Н.Е. Добрынина.  – М.: Школьная библиотека, 2006. –160 с.</a:t>
            </a:r>
          </a:p>
          <a:p>
            <a:endParaRPr lang="ru-RU" sz="1600" dirty="0" smtClean="0"/>
          </a:p>
          <a:p>
            <a:r>
              <a:rPr lang="ru-RU" sz="1600" dirty="0" smtClean="0"/>
              <a:t>В сборник вошли произведения, написанные доктором педагогических наук Натальей Евгеньевной Добрыниной главным образом в 1990-е годы.   Это — повесть «</a:t>
            </a:r>
            <a:r>
              <a:rPr lang="ru-RU" sz="1600" dirty="0" err="1" smtClean="0"/>
              <a:t>Джулай</a:t>
            </a:r>
            <a:r>
              <a:rPr lang="ru-RU" sz="1600" dirty="0" smtClean="0"/>
              <a:t>», рассказы о детях и их общении с домашними животными, а также эссе, посвященные первым шагам маленьких читателей на пути приобщения к чтению. Живые зарисовки автора объединены идеей благотворного влияния прямого опыта соприкосновения ребенка с природой, животными и косвенного опыта постижения Добра через книгу.</a:t>
            </a:r>
          </a:p>
          <a:p>
            <a:r>
              <a:rPr lang="ru-RU" sz="1600" dirty="0" smtClean="0"/>
              <a:t> Сборник будет полезен руководителям чтения детей — родителям, воспитателям детских садов, учителям, библиотекарям и всем тем, кого волнуют проблемы духовного воспитания подрастающего поколения.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79772">
            <a:off x="722313" y="1981200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Здоровый образ жизни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_zd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928670"/>
            <a:ext cx="2143140" cy="33114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2500298" y="1071546"/>
            <a:ext cx="64294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Здоровье. Профилактика ВИЧ – инфекции у подростков</a:t>
            </a:r>
            <a:r>
              <a:rPr lang="ru-RU" dirty="0" smtClean="0"/>
              <a:t>: метод. пособие / под общ. ред. В.Н. Касаткина. – М., 2005. – 180 с.</a:t>
            </a:r>
          </a:p>
          <a:p>
            <a:endParaRPr lang="ru-RU" dirty="0" smtClean="0"/>
          </a:p>
          <a:p>
            <a:r>
              <a:rPr lang="ru-RU" dirty="0" smtClean="0"/>
              <a:t>Методическое пособие предназначено для учителей, психологов, социальных работников, других специалистов, занимающихся профилактикой ВИЧ – инфекции среди подростков и молодежи. Пособие включает тренинги, планы уроков по </a:t>
            </a:r>
            <a:r>
              <a:rPr lang="ru-RU" dirty="0" err="1" smtClean="0"/>
              <a:t>граждановедению</a:t>
            </a:r>
            <a:r>
              <a:rPr lang="ru-RU" dirty="0" smtClean="0"/>
              <a:t>, обществознанию и биологии, а также информацию, необходимую для планирования работы с различными группами подростков. В разделе «Информационные материалы» приведены общие сведения о ВИЧ / </a:t>
            </a:r>
            <a:r>
              <a:rPr lang="ru-RU" dirty="0" err="1" smtClean="0"/>
              <a:t>СПИДе</a:t>
            </a:r>
            <a:r>
              <a:rPr lang="ru-RU" dirty="0" smtClean="0"/>
              <a:t> и последние эпидемиологические данные.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_zd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00108"/>
            <a:ext cx="2000264" cy="29897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714612" y="1071546"/>
            <a:ext cx="62151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Здоровье. Предупреждение употребления алкоголя и наркотиков в школе </a:t>
            </a:r>
            <a:r>
              <a:rPr lang="ru-RU" dirty="0" smtClean="0"/>
              <a:t>/ В.Н. Касаткин, И.А. Паршутин, А.С. Митькин, Т.П. Константинова, А.В. Тихомирова, П.П. Огурцов. – М., 2005. – 136.с.</a:t>
            </a:r>
          </a:p>
          <a:p>
            <a:endParaRPr lang="ru-RU" dirty="0" smtClean="0"/>
          </a:p>
          <a:p>
            <a:r>
              <a:rPr lang="ru-RU" dirty="0" smtClean="0"/>
              <a:t>Руководство, предназначенное для учителей, психологов, администраторов образовательных учреждений, которые организуют в своей школе целенаправленную работу по профилактике употребления алкоголя и наркотиков, содержит необходимую информацию для подготовки к урокам, тренингам, классным часам, родительским собраниям, различным формам воспитательной работы.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d1f3c558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857232"/>
            <a:ext cx="2019290" cy="3214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928926" y="1000108"/>
            <a:ext cx="60007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Шорыгина Т.А. Беседы о здоровье</a:t>
            </a:r>
            <a:r>
              <a:rPr lang="ru-RU" dirty="0" smtClean="0"/>
              <a:t>: метод. Пособие / Т.А. Шорыгина. – М.: ТЦ Сфера, 2005. – 64 с. – (Вместе с детьми).</a:t>
            </a:r>
          </a:p>
          <a:p>
            <a:endParaRPr lang="ru-RU" dirty="0" smtClean="0"/>
          </a:p>
          <a:p>
            <a:r>
              <a:rPr lang="ru-RU" dirty="0" smtClean="0"/>
              <a:t>В пособии представлены беседы, посвященные здоровому образу жизни - утренней зарядке, закаливанию, подвижным играм на свежем воздухе в любое время года, солнечным и воздушным ваннам. Новые сказки, стихи и загадки автора делают материал пособия увлекательным и доступным для детей старшего дошкольного и младшего школьного возраста. Вопросы и задания призваны активизировать память и внимание, развить логическое мышление и речь ребенка.</a:t>
            </a:r>
          </a:p>
          <a:p>
            <a:r>
              <a:rPr lang="ru-RU" dirty="0" smtClean="0"/>
              <a:t>Материал пособия может быть использован при коллективной и индивидуальной форме обучения.</a:t>
            </a:r>
          </a:p>
          <a:p>
            <a:r>
              <a:rPr lang="ru-RU" dirty="0" smtClean="0"/>
              <a:t>Пособие адресовано учителям, родителям, гувернерам и воспитателям.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8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71546"/>
            <a:ext cx="1571636" cy="242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071670" y="857232"/>
            <a:ext cx="68580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Предупреждение подростковой и юношеской наркомании /</a:t>
            </a:r>
            <a:r>
              <a:rPr lang="ru-RU" sz="1600" dirty="0" smtClean="0"/>
              <a:t>С.В. Березин,  К.С.  </a:t>
            </a:r>
            <a:r>
              <a:rPr lang="ru-RU" sz="1600" dirty="0" err="1" smtClean="0"/>
              <a:t>Лисецкий</a:t>
            </a:r>
            <a:r>
              <a:rPr lang="ru-RU" sz="1600" dirty="0" smtClean="0"/>
              <a:t>.</a:t>
            </a:r>
            <a:r>
              <a:rPr lang="ru-RU" sz="1600" b="1" dirty="0" smtClean="0"/>
              <a:t> </a:t>
            </a:r>
            <a:r>
              <a:rPr lang="ru-RU" sz="1600" dirty="0" smtClean="0"/>
              <a:t>- </a:t>
            </a:r>
            <a:r>
              <a:rPr lang="ru-RU" sz="1600" b="1" dirty="0" smtClean="0"/>
              <a:t> </a:t>
            </a:r>
            <a:r>
              <a:rPr lang="ru-RU" sz="1600" dirty="0" smtClean="0"/>
              <a:t>М.: Изд-во Института Психотерапии, 2001. - 256 с. - (Золотой фонд психотерапии).	</a:t>
            </a:r>
          </a:p>
          <a:p>
            <a:r>
              <a:rPr lang="ru-RU" sz="1600" dirty="0" smtClean="0"/>
              <a:t>		</a:t>
            </a:r>
          </a:p>
          <a:p>
            <a:r>
              <a:rPr lang="ru-RU" sz="1600" dirty="0" smtClean="0"/>
              <a:t>Данная книга рассчитана на широкий круг читателей, тех, кто так или иначе, профессионально или личностно столкнулся с одной из самых сложных гуманитарных проблем - подростковой и юношеской </a:t>
            </a:r>
            <a:r>
              <a:rPr lang="ru-RU" sz="1600" dirty="0" smtClean="0"/>
              <a:t>наркоманией. </a:t>
            </a:r>
            <a:r>
              <a:rPr lang="ru-RU" sz="1600" dirty="0" smtClean="0"/>
              <a:t>П</a:t>
            </a:r>
            <a:r>
              <a:rPr lang="ru-RU" sz="1600" dirty="0" smtClean="0"/>
              <a:t>редупреждение </a:t>
            </a:r>
            <a:r>
              <a:rPr lang="ru-RU" sz="1600" dirty="0" smtClean="0"/>
              <a:t>наркомании в подростковом и юношеском возрасте является важнейшей задачей сегодняшней медицины и педагогики. </a:t>
            </a:r>
          </a:p>
          <a:p>
            <a:r>
              <a:rPr lang="ru-RU" sz="1600" dirty="0" smtClean="0"/>
              <a:t>В книге с позиций системного подхода рассматриваются теоретические и методические вопросы профилактики молодежной наркомании. Представлен аналитический обзор зарубежных и отечественных программ первичной и вторичной профилактики подростковой и юношеской наркомании. Обсуждаются условия и критерии эффективности профилактических программ. Профилактика наркомании позволяет предотвратить горе родителей, тревогу учителей, избежать искалеченных судеб и жизней. Эту книгу нужно читать сегодня, чтобы завтра не случилось непоправимое. </a:t>
            </a:r>
          </a:p>
          <a:p>
            <a:r>
              <a:rPr lang="ru-RU" sz="1600" dirty="0" smtClean="0"/>
              <a:t>Для психологов, наркологов, педагогов и социальных работников.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m210_04_07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14422"/>
            <a:ext cx="1952343" cy="3143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571736" y="1071546"/>
            <a:ext cx="635798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Николаева Л.П.  Уроки профилактики наркомании в школе </a:t>
            </a:r>
            <a:r>
              <a:rPr lang="ru-RU" dirty="0" smtClean="0"/>
              <a:t>: пос. для учителя </a:t>
            </a:r>
            <a:r>
              <a:rPr lang="ru-RU" b="1" dirty="0" smtClean="0"/>
              <a:t>/ </a:t>
            </a:r>
            <a:r>
              <a:rPr lang="ru-RU" dirty="0" smtClean="0"/>
              <a:t>Л.П. Николаева, Д.В. Колесов . -  М.: Московский </a:t>
            </a:r>
            <a:r>
              <a:rPr lang="ru-RU" dirty="0" err="1" smtClean="0"/>
              <a:t>психолого</a:t>
            </a:r>
            <a:r>
              <a:rPr lang="ru-RU" dirty="0" smtClean="0"/>
              <a:t> – социальный институт; Воронеж: НПО МОДЭК, 2000. – 64 с. - (Библиотека психолога).</a:t>
            </a:r>
          </a:p>
          <a:p>
            <a:endParaRPr lang="ru-RU" dirty="0" smtClean="0"/>
          </a:p>
          <a:p>
            <a:r>
              <a:rPr lang="ru-RU" dirty="0" smtClean="0"/>
              <a:t> 	Главная цель данной книги — предоставить учителю методологию профилактики наркомании в школьной среде. Подробно разработанные уроки, ориентированные на учащихся младших, средних и старших классов, позволяют выработать у школьников отрицательное отношение к </a:t>
            </a:r>
            <a:r>
              <a:rPr lang="ru-RU" dirty="0" err="1" smtClean="0"/>
              <a:t>наркогенным</a:t>
            </a:r>
            <a:r>
              <a:rPr lang="ru-RU" dirty="0" smtClean="0"/>
              <a:t> веществам и последствиям их употребления и сформировать у детей и подростков внутренние </a:t>
            </a:r>
            <a:r>
              <a:rPr lang="ru-RU" dirty="0" err="1" smtClean="0"/>
              <a:t>антинаркологически</a:t>
            </a:r>
            <a:r>
              <a:rPr lang="ru-RU" dirty="0" smtClean="0"/>
              <a:t>  защитные барьеры. </a:t>
            </a:r>
          </a:p>
          <a:p>
            <a:r>
              <a:rPr lang="ru-RU" dirty="0" smtClean="0"/>
              <a:t>В книге приведен краткий словарь терминов, используемых в </a:t>
            </a:r>
            <a:r>
              <a:rPr lang="ru-RU" dirty="0" err="1" smtClean="0"/>
              <a:t>наркогенной</a:t>
            </a:r>
            <a:r>
              <a:rPr lang="ru-RU" dirty="0" smtClean="0"/>
              <a:t> среде.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114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2017073" cy="2571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2714612" y="928670"/>
            <a:ext cx="6143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Николаева Г.В. Профилактика негативных проявлений в ученической среде: </a:t>
            </a:r>
            <a:r>
              <a:rPr lang="ru-RU" dirty="0" smtClean="0"/>
              <a:t>Ч. 1.  Наркомания: методические рекомендации / Г.В. Николаева. -   Чебоксары : ЧРИО, 2003. – 104 с.  </a:t>
            </a:r>
          </a:p>
          <a:p>
            <a:endParaRPr lang="ru-RU" dirty="0" smtClean="0"/>
          </a:p>
          <a:p>
            <a:r>
              <a:rPr lang="ru-RU" dirty="0" smtClean="0"/>
              <a:t>Данное пособие предназначено для Организации профилактики </a:t>
            </a:r>
            <a:r>
              <a:rPr lang="ru-RU" dirty="0" err="1" smtClean="0"/>
              <a:t>нарко</a:t>
            </a:r>
            <a:r>
              <a:rPr lang="ru-RU" dirty="0" smtClean="0"/>
              <a:t>- и токсикомании в коллективах несовершеннолетних. Указаны предпосылки формирования </a:t>
            </a:r>
            <a:r>
              <a:rPr lang="ru-RU" dirty="0" err="1" smtClean="0"/>
              <a:t>нарко</a:t>
            </a:r>
            <a:r>
              <a:rPr lang="ru-RU" dirty="0" smtClean="0"/>
              <a:t>- и токсикомании у детей и подростков, мотивы </a:t>
            </a:r>
            <a:r>
              <a:rPr lang="ru-RU" dirty="0" err="1" smtClean="0"/>
              <a:t>аддиктивного</a:t>
            </a:r>
            <a:r>
              <a:rPr lang="ru-RU" dirty="0" smtClean="0"/>
              <a:t> поведения. В общем виде изложены поведенческие Модели для педагогов при возникновении той или иной ситуации, связанной с потреблением наркотиков несовершеннолетними.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2316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42984"/>
            <a:ext cx="2071702" cy="30663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643174" y="928670"/>
            <a:ext cx="62151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Рожков М.И.  Профилактика наркомании у подростков:</a:t>
            </a:r>
            <a:r>
              <a:rPr lang="ru-RU" dirty="0" smtClean="0"/>
              <a:t> учеб. –метод. пособие / М.И. Рожков, М.А. Ковальчук .  - М.: </a:t>
            </a:r>
            <a:r>
              <a:rPr lang="ru-RU" dirty="0" err="1" smtClean="0"/>
              <a:t>Владос</a:t>
            </a:r>
            <a:r>
              <a:rPr lang="ru-RU" dirty="0" smtClean="0"/>
              <a:t>, 2004. – 144 с. – (Психология для всех).</a:t>
            </a:r>
          </a:p>
          <a:p>
            <a:r>
              <a:rPr lang="ru-RU" dirty="0" smtClean="0"/>
              <a:t>	В учебно-методическом пособии освещаются вопросы, связанные с организацией </a:t>
            </a:r>
            <a:r>
              <a:rPr lang="ru-RU" dirty="0" err="1" smtClean="0"/>
              <a:t>антинаркотической</a:t>
            </a:r>
            <a:r>
              <a:rPr lang="ru-RU" dirty="0" smtClean="0"/>
              <a:t> профилактики среди детей и подростков в условиях образовательных учреждений. Приводится опыт работы на основе методики социально ориентирующей имитации в условиях оздоровительно-образовательного лагеря.</a:t>
            </a:r>
          </a:p>
          <a:p>
            <a:r>
              <a:rPr lang="ru-RU" dirty="0" smtClean="0"/>
              <a:t>Пособие адресовано педагогам образовательных учреждений и специалистам, организующим работу с детьми и подростками в условиях оздоровительно-образовательных центров, а также может быть использовано студентами вузов при проведении педагогической практики.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839816">
            <a:off x="785786" y="2571744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Нравственное и патриотическое воспитание в школе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949468">
            <a:off x="722313" y="1981200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Основы экологии - школьникам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64_mid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42984"/>
            <a:ext cx="1871165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500298" y="1142984"/>
            <a:ext cx="6000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Орехова Г.А.  Во имя тех священных дней... </a:t>
            </a:r>
            <a:r>
              <a:rPr lang="ru-RU" dirty="0" smtClean="0"/>
              <a:t>: методические разработки классных часов / Г.А. Орехова. – Волгоград: Панорама, 2006. – 112 с.</a:t>
            </a:r>
          </a:p>
          <a:p>
            <a:endParaRPr lang="ru-RU" dirty="0" smtClean="0"/>
          </a:p>
          <a:p>
            <a:r>
              <a:rPr lang="ru-RU" dirty="0" smtClean="0"/>
              <a:t>Методические разработки классных часов, уроков мужества, открытых уроков, урока-концерта для учащихся 1-11 классов, воспитывающих уважение и чувство гордости за свой город, свою Родину, героическое прошлое своего Отечества.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0_s_cover_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1971675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714612" y="857232"/>
            <a:ext cx="621510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Недаром помнит вся Россия…: </a:t>
            </a:r>
            <a:r>
              <a:rPr lang="ru-RU" dirty="0" smtClean="0"/>
              <a:t>внеклассные мероприятия по патриотическому воспитанию. 1-4 классы </a:t>
            </a:r>
            <a:r>
              <a:rPr lang="ru-RU" b="1" dirty="0" smtClean="0"/>
              <a:t>/ </a:t>
            </a:r>
            <a:r>
              <a:rPr lang="ru-RU" dirty="0" err="1" smtClean="0"/>
              <a:t>Гальцова</a:t>
            </a:r>
            <a:r>
              <a:rPr lang="ru-RU" dirty="0" smtClean="0"/>
              <a:t> Е. А. – Волгоград:  Учитель, 2008. -106 с. – (Внеклассная работа в </a:t>
            </a:r>
            <a:r>
              <a:rPr lang="ru-RU" dirty="0" err="1" smtClean="0"/>
              <a:t>нач.школе</a:t>
            </a:r>
            <a:r>
              <a:rPr lang="ru-RU" dirty="0" smtClean="0"/>
              <a:t> ).</a:t>
            </a:r>
          </a:p>
          <a:p>
            <a:endParaRPr lang="ru-RU" dirty="0" smtClean="0"/>
          </a:p>
          <a:p>
            <a:r>
              <a:rPr lang="ru-RU" dirty="0" smtClean="0"/>
              <a:t>Предлагаемое пособие представляет тематическую подборку мероприятий всегда актуального и важного, занимающего ведущее положение в работе школы направления - патриотического воспитания учащихся. </a:t>
            </a:r>
          </a:p>
          <a:p>
            <a:r>
              <a:rPr lang="ru-RU" dirty="0" smtClean="0"/>
              <a:t>Представленные разработки литературно-музыкальных композиций, инсценировок, эстафет, викторин, бесед с элементами театрализации окажут практическую помощь учителям, классным руководителям младших школьников в подготовке  и проведении внеклассной работы по патриотическому воспитанию. </a:t>
            </a:r>
          </a:p>
          <a:p>
            <a:r>
              <a:rPr lang="ru-RU" dirty="0" smtClean="0"/>
              <a:t>Предназначено учителям, классным руководителям, организаторам воспитательной работы в образовательном учреждении, вожатым, педагогам дополнительного образования, воспитателям групп продленного дня.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395_2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1725229" cy="25717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857488" y="1000108"/>
            <a:ext cx="58579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Орехова Г.А. И помнит мир спасенный...: </a:t>
            </a:r>
            <a:r>
              <a:rPr lang="ru-RU" sz="2000" dirty="0" smtClean="0"/>
              <a:t>сборник открытых уроков волгоградских учителей / Г.А. Орехова. – Волгоград: Панорама, 2006. – 176 с. -  (Школа).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Формирование у школьников представления о Сталинградской битве, о знаменательной Победе в ВОВ, развитие интереса к сохранению памяти о героическом прошлом родного города, края, отчизны — цель данного сборника открытых уроков волгоградских учителей. Включенный материал поможет развить у учащихся навыки работы с дополнительной литературой, умение отбирать, оценивать и преподносить исторический материал, активизировать коллективную и индивидуальную творческую деятельность школьников.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445_2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928670"/>
            <a:ext cx="2000264" cy="28406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857488" y="1142984"/>
            <a:ext cx="5786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Орехова Г.А. Эхо военных лет</a:t>
            </a:r>
            <a:r>
              <a:rPr lang="ru-RU" dirty="0" smtClean="0"/>
              <a:t>: методические разработки  / Г.А. Орехова. – Волгоград: Панорама, 2006.  - 176 с.– (Школа).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 сборник вошли методические разработки внеклассных мероприятий призванные формировать у учащихся чувства патриотизма, уважения к </a:t>
            </a:r>
            <a:r>
              <a:rPr lang="ru-RU" dirty="0" smtClean="0"/>
              <a:t>ветеранам </a:t>
            </a:r>
            <a:r>
              <a:rPr lang="ru-RU" dirty="0" smtClean="0"/>
              <a:t>Великой Отечественной войны, гордости за свою Родину.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3293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1857388" cy="27122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2143108" y="571480"/>
            <a:ext cx="678661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Души прекрасные порывы: </a:t>
            </a:r>
            <a:r>
              <a:rPr lang="ru-RU" dirty="0" smtClean="0"/>
              <a:t> классные часы на нравственные и патриотические темы:   5-7 классы / сост. Е.В. Васильева. – Волгоград: Учитель , 2008. – 127 с. - (В помощь классному руководителю ).  </a:t>
            </a:r>
          </a:p>
          <a:p>
            <a:endParaRPr lang="ru-RU" dirty="0" smtClean="0"/>
          </a:p>
          <a:p>
            <a:r>
              <a:rPr lang="ru-RU" dirty="0" smtClean="0"/>
              <a:t>Доброта, Духовность, великодушие, широта натуры, разносторонняя одаренность, терпение, свободное искание правды, чувство Родины, обостренное осознание личности - обсуждение этих свойств человеческой души будет способствовать воспитанию нравственных качеств подрастающего поколения.</a:t>
            </a:r>
          </a:p>
          <a:p>
            <a:r>
              <a:rPr lang="ru-RU" dirty="0" smtClean="0"/>
              <a:t>Авторы пособия предлагают цикл классных часов для учащихся 5-7 классов "Души прекрасные порывы", в котором на примерах из русской истории, литературы, народной культуры раскрываются нравственно-этические категории: красота человеческой души, долг, любовь к Отечеству, к матери. В приложении даны разработки внеклассных занятий, дополнительный материал к классным часам, сценарии праздников, конкурсов, викторины, тесты.</a:t>
            </a:r>
          </a:p>
          <a:p>
            <a:r>
              <a:rPr lang="ru-RU" dirty="0" smtClean="0"/>
              <a:t>Пособие предназначено классным руководителям, организаторам внеклассной работы в школе, может быть полезно педагогам дополнительного образования.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_978_5_7057_1261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1971675" cy="3028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928926" y="500042"/>
            <a:ext cx="600079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Проблемы нравственного становления</a:t>
            </a:r>
            <a:r>
              <a:rPr lang="ru-RU" dirty="0" smtClean="0"/>
              <a:t>: материалы для родительских собраний / Л.В. </a:t>
            </a:r>
            <a:r>
              <a:rPr lang="ru-RU" dirty="0" err="1" smtClean="0"/>
              <a:t>Бударникова</a:t>
            </a:r>
            <a:r>
              <a:rPr lang="ru-RU" dirty="0" smtClean="0"/>
              <a:t>, Г.П.Попова. – Волгоград: Учитель, 2007. – 143 с.</a:t>
            </a:r>
          </a:p>
          <a:p>
            <a:endParaRPr lang="ru-RU" dirty="0" smtClean="0"/>
          </a:p>
          <a:p>
            <a:r>
              <a:rPr lang="ru-RU" dirty="0" smtClean="0"/>
              <a:t>От родителей и педагога, ежедневно соприкасающихся с чутким и открытым сердцем ребенка, зависит, каким он станет человеком.</a:t>
            </a:r>
          </a:p>
          <a:p>
            <a:r>
              <a:rPr lang="ru-RU" dirty="0" smtClean="0"/>
              <a:t>Предлагаемый сборник содержит материмы к родительским собраниям, лекториям, индивидуальным консультациям об актуальных вопросах нравственного становления ребенка. Подобные темы являются одними из самых сложных в организации педагогического просвещения.</a:t>
            </a:r>
          </a:p>
          <a:p>
            <a:r>
              <a:rPr lang="ru-RU" dirty="0" smtClean="0"/>
              <a:t>Пособие поможет классным руководителям научить родителей решать волнующие их проблемы: как научить детей правильно ориентироваться в жизни, быть полезными обществу, обрести уверенность в себе.</a:t>
            </a:r>
          </a:p>
          <a:p>
            <a:r>
              <a:rPr lang="ru-RU" dirty="0" smtClean="0"/>
              <a:t>Материал предназначен классным руководителям </a:t>
            </a:r>
            <a:r>
              <a:rPr lang="ru-RU" dirty="0" smtClean="0"/>
              <a:t>    1 -4 классов</a:t>
            </a:r>
            <a:r>
              <a:rPr lang="ru-RU" dirty="0" smtClean="0"/>
              <a:t>, педагогам-организаторам внеклассной работы в образовательных учреждениях, может быть полезен широкому кругу читателей.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72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142984"/>
            <a:ext cx="1500198" cy="24828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2428860" y="1000108"/>
            <a:ext cx="621510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Мазыкина</a:t>
            </a:r>
            <a:r>
              <a:rPr lang="ru-RU" sz="1600" b="1" dirty="0" smtClean="0"/>
              <a:t> Н.В. Равнение на победу:</a:t>
            </a:r>
            <a:r>
              <a:rPr lang="ru-RU" sz="1600" dirty="0" smtClean="0"/>
              <a:t> методические рекомендации организаторам работы по патриотическому воспитанию детей и подростков / Н.В. </a:t>
            </a:r>
            <a:r>
              <a:rPr lang="ru-RU" sz="1600" dirty="0" err="1" smtClean="0"/>
              <a:t>Мазыкина</a:t>
            </a:r>
            <a:r>
              <a:rPr lang="ru-RU" sz="1600" dirty="0" smtClean="0"/>
              <a:t>, А.Л. Монахов. – М.: Издательство ЦГЛ, 2004. – 192 с.</a:t>
            </a:r>
          </a:p>
          <a:p>
            <a:r>
              <a:rPr lang="ru-RU" sz="1600" dirty="0" smtClean="0"/>
              <a:t>	В настоящем издании освещаются вопросы организации работы по патриотическому, военно-патриотическому воспитанию обучающихся в образовательных учреждениях. </a:t>
            </a:r>
          </a:p>
          <a:p>
            <a:r>
              <a:rPr lang="ru-RU" sz="1600" dirty="0" smtClean="0"/>
              <a:t>Дан краткий анализ состояния патриотического воспитания в современной России, характеристика принципов патриотического воспитания, его содержания, форм и методов работы, методика организации и проведения мероприятий патриотической направленности с учащимися (Дней воинской Славы, "Уроков мужества" , викторин, реконструкции исторических событий, конкурсов, соревнований, слетов, военно-спортивных праздников, финалов военно-спортивных игр, оборонно-спортивных лагерей и др</a:t>
            </a:r>
            <a:r>
              <a:rPr lang="ru-RU" sz="1600" dirty="0" smtClean="0"/>
              <a:t>.) </a:t>
            </a:r>
            <a:endParaRPr lang="ru-RU" sz="1600" dirty="0" smtClean="0"/>
          </a:p>
          <a:p>
            <a:r>
              <a:rPr lang="ru-RU" sz="1600" dirty="0" smtClean="0"/>
              <a:t>Издание адресовано руководителям и преподавателям образовательных учреждений, общественных организаций, объединений и клубов патриотической направленности, вожатым и инструкторам, родителям.</a:t>
            </a:r>
          </a:p>
          <a:p>
            <a:r>
              <a:rPr lang="ru-RU" sz="1600" dirty="0" smtClean="0"/>
              <a:t> 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779894">
            <a:off x="722313" y="1981200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Правовое просвещение детей и подростков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3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736"/>
            <a:ext cx="1666506" cy="2571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571736" y="642918"/>
            <a:ext cx="607223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Певцова Е.А. Теория и методика обучения праву: </a:t>
            </a:r>
            <a:r>
              <a:rPr lang="ru-RU" dirty="0" smtClean="0"/>
              <a:t>учеб. для студ. </a:t>
            </a:r>
            <a:r>
              <a:rPr lang="ru-RU" dirty="0" err="1" smtClean="0"/>
              <a:t>высш</a:t>
            </a:r>
            <a:r>
              <a:rPr lang="ru-RU" dirty="0" smtClean="0"/>
              <a:t>. учеб. заведений / Е.А. Певцова.  – М.: ВЛАДОС</a:t>
            </a:r>
            <a:r>
              <a:rPr lang="ru-RU" b="1" dirty="0" smtClean="0"/>
              <a:t>, </a:t>
            </a:r>
            <a:r>
              <a:rPr lang="ru-RU" dirty="0" smtClean="0"/>
              <a:t>2003. - 400 с.</a:t>
            </a:r>
          </a:p>
          <a:p>
            <a:endParaRPr lang="ru-RU" dirty="0" smtClean="0"/>
          </a:p>
          <a:p>
            <a:r>
              <a:rPr lang="ru-RU" dirty="0" smtClean="0"/>
              <a:t>Учебник посвящен теоретическим и прикладным аспектам методики обучения праву. В нем систематизирован опыт правового образования, накопленный педагогами-практиками различных регионов России. Авторы раскрывают методы, знакомят с приемами и средствами обучения праву. Особое внимание уделено роли преподавателя в повышении правовой культуры учащихся и педагогов, знакомству с традиционными и инновационными технологиями при изучении предмета.</a:t>
            </a:r>
          </a:p>
          <a:p>
            <a:r>
              <a:rPr lang="ru-RU" dirty="0" smtClean="0"/>
              <a:t>Учебник адресован студентам педагогических вузов, будет полезен учителям школ и преподавателям средних специальных учебных заведений.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ava_reben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2357454" cy="34931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643174" y="1285860"/>
            <a:ext cx="63579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Обеспечение прав ребенка в образовательном процессе  /</a:t>
            </a:r>
            <a:r>
              <a:rPr lang="ru-RU" dirty="0" smtClean="0"/>
              <a:t> П.В.  </a:t>
            </a:r>
            <a:r>
              <a:rPr lang="ru-RU" dirty="0" err="1" smtClean="0"/>
              <a:t>Миков</a:t>
            </a:r>
            <a:r>
              <a:rPr lang="ru-RU" dirty="0" smtClean="0"/>
              <a:t> , Н.А. </a:t>
            </a:r>
            <a:r>
              <a:rPr lang="ru-RU" dirty="0" err="1" smtClean="0"/>
              <a:t>Русакова</a:t>
            </a:r>
            <a:r>
              <a:rPr lang="ru-RU" dirty="0" smtClean="0"/>
              <a:t>. – М.:  Педагогическое общество России, 2005. – 32 с.</a:t>
            </a:r>
          </a:p>
          <a:p>
            <a:endParaRPr lang="ru-RU" dirty="0" smtClean="0"/>
          </a:p>
          <a:p>
            <a:r>
              <a:rPr lang="ru-RU" dirty="0" smtClean="0"/>
              <a:t>В пособии представлено современное понимание прав человека, прав ребенка, подробно рассмотрены права ребенка в образовательном процессе, представлен обширный список нормативно-правовых актов в области прав человека и прав ребенка в частности, рассматриваются различные формы защиты прав детей. Оно адресовано педагогам общеобразовательных учреждений и родителям.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23_cover_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57232"/>
            <a:ext cx="1971675" cy="3038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2428860" y="571480"/>
            <a:ext cx="64294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Опыт экологической работы со школьниками: </a:t>
            </a:r>
            <a:r>
              <a:rPr lang="ru-RU" dirty="0" smtClean="0"/>
              <a:t>занятия, экологические игры, викторины, экскурсии / </a:t>
            </a:r>
            <a:r>
              <a:rPr lang="ru-RU" dirty="0" err="1" smtClean="0"/>
              <a:t>авт</a:t>
            </a:r>
            <a:r>
              <a:rPr lang="ru-RU" dirty="0" smtClean="0"/>
              <a:t> – сост. В.А. Суворова.</a:t>
            </a:r>
            <a:r>
              <a:rPr lang="ru-RU" b="1" dirty="0" smtClean="0"/>
              <a:t> -</a:t>
            </a:r>
            <a:r>
              <a:rPr lang="ru-RU" dirty="0" smtClean="0"/>
              <a:t>  Волгоград: Учитель, 2009. – 189 с. -   (Дополнительное образование ).</a:t>
            </a:r>
          </a:p>
          <a:p>
            <a:r>
              <a:rPr lang="ru-RU" dirty="0" smtClean="0"/>
              <a:t>	</a:t>
            </a:r>
            <a:r>
              <a:rPr lang="ru-RU" dirty="0" smtClean="0"/>
              <a:t>Настоящее </a:t>
            </a:r>
            <a:r>
              <a:rPr lang="ru-RU" dirty="0" smtClean="0"/>
              <a:t>пособие содержит разработки разнообразных по форме занятий, направленных на углубление знаний и формирование умений юных исследователей природы. Вниманию педагогов предложены конспекты клубных занятий, рекомендации по организации экскурсий, практических и лабораторных работ, интеллектуальные игры, материалы для проведения различных конкурсов и викторин. Реализация предложенных в пособии идей поможет педагогам воспитать в детях уважительное отношение к природе, ответственность за ее сохранение.</a:t>
            </a:r>
          </a:p>
          <a:p>
            <a:r>
              <a:rPr lang="ru-RU" dirty="0" smtClean="0"/>
              <a:t>Предназначено педагогам учреждений дополнительного образования, может быть использовано в </a:t>
            </a:r>
            <a:r>
              <a:rPr lang="ru-RU" dirty="0" smtClean="0"/>
              <a:t>общеобразовательных </a:t>
            </a:r>
            <a:r>
              <a:rPr lang="ru-RU" dirty="0" smtClean="0"/>
              <a:t>школах.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a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00174"/>
            <a:ext cx="2028228" cy="3000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357422" y="928670"/>
            <a:ext cx="65008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Права Вашего ребенка </a:t>
            </a:r>
            <a:r>
              <a:rPr lang="ru-RU" dirty="0" smtClean="0"/>
              <a:t> / Сост. Н.А. </a:t>
            </a:r>
            <a:r>
              <a:rPr lang="ru-RU" dirty="0" err="1" smtClean="0"/>
              <a:t>Русакова</a:t>
            </a:r>
            <a:r>
              <a:rPr lang="ru-RU" dirty="0" smtClean="0"/>
              <a:t>, П.В. </a:t>
            </a:r>
            <a:r>
              <a:rPr lang="ru-RU" dirty="0" err="1" smtClean="0"/>
              <a:t>Миков</a:t>
            </a:r>
            <a:r>
              <a:rPr lang="ru-RU" dirty="0" smtClean="0"/>
              <a:t>. – М.: Педагогическое общество России, 2005. – 32 с..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Цель брошюры - помочь родителям и другим законным представителям несовершеннолетних найти правовую линию поведения в сложных жизненных ситуациях. Отчасти эту книжку можно рассматривать как краткий правовой справочник по основным правам детей и родителей. Кроме того, в брошюре можно найти и практические рекомендации. Предлагается краткий алгоритм действия в некоторых типичных, и вместе с тем непростых случаях. Материал излагается доступно, в форме вопросов и ответов. Имеется дополнительная информация о целях и задачах служб и ведомств района и города по защите прав несовершеннолетних.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382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00108"/>
            <a:ext cx="1643074" cy="25467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2285984" y="1142984"/>
            <a:ext cx="66437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Ты имеешь право  </a:t>
            </a:r>
            <a:r>
              <a:rPr lang="ru-RU" dirty="0" smtClean="0"/>
              <a:t>/ Л.И. Жук. – Мн.:  </a:t>
            </a:r>
            <a:r>
              <a:rPr lang="ru-RU" dirty="0" err="1" smtClean="0"/>
              <a:t>Красико-Принт</a:t>
            </a:r>
            <a:r>
              <a:rPr lang="ru-RU" dirty="0" smtClean="0"/>
              <a:t> , 2003. – 128 с. -  (Праздник в школе ). </a:t>
            </a:r>
          </a:p>
          <a:p>
            <a:endParaRPr lang="ru-RU" dirty="0" smtClean="0"/>
          </a:p>
          <a:p>
            <a:r>
              <a:rPr lang="ru-RU" dirty="0" smtClean="0"/>
              <a:t>Правовые знания нужны школьникам не сами по себе, а как основа поведения в различных жизненных ситуациях, имеющих юридическую силу Мы предлагаем вам поговорить о заботе, которую проявляет мировое сообщество по отношению к детям. турниры, конкурсы, литературные игры позволят юным читателям основательно Проработать "Конвенцию ООН о правах ребенка", что, несомненно, сыграет свою роль в воспитании уважения к человеческой личности, научит разбираться в трудных ситуациях, опираясь на положения международных правовых документов. Издание предназначено педагогам, школьникам от младшего до старшего возраста, а также родителям.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61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85926"/>
            <a:ext cx="1905000" cy="2752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428860" y="714356"/>
            <a:ext cx="64294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Государственные символы России </a:t>
            </a:r>
            <a:r>
              <a:rPr lang="ru-RU" dirty="0" smtClean="0"/>
              <a:t>: история</a:t>
            </a:r>
            <a:r>
              <a:rPr lang="ru-RU" b="1" dirty="0" smtClean="0"/>
              <a:t> и </a:t>
            </a:r>
            <a:r>
              <a:rPr lang="ru-RU" dirty="0" smtClean="0"/>
              <a:t>современность: занятия, праздники, игры. 7 – 9 классы  / И.Н</a:t>
            </a:r>
            <a:r>
              <a:rPr lang="ru-RU" b="1" dirty="0" smtClean="0"/>
              <a:t>. </a:t>
            </a:r>
            <a:r>
              <a:rPr lang="ru-RU" dirty="0" err="1" smtClean="0"/>
              <a:t>Клочкова</a:t>
            </a:r>
            <a:r>
              <a:rPr lang="ru-RU" dirty="0" smtClean="0"/>
              <a:t>, Р.Ш. </a:t>
            </a:r>
            <a:r>
              <a:rPr lang="ru-RU" dirty="0" err="1" smtClean="0"/>
              <a:t>Энсани</a:t>
            </a:r>
            <a:r>
              <a:rPr lang="ru-RU" dirty="0" smtClean="0"/>
              <a:t> . -  Волгоград: Учитель, 2009. – 168 с. : ил. - ( В помощь классному руководителю).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Воспитание гражданственности и патриотизма - длительный и непрерывный процесс, происходящий не только на уроке, но и за его рамками.</a:t>
            </a:r>
            <a:endParaRPr lang="ru-RU" dirty="0" smtClean="0"/>
          </a:p>
          <a:p>
            <a:r>
              <a:rPr lang="ru-RU" dirty="0" smtClean="0"/>
              <a:t>В пособии представлена система внеклассных интегрированных занятий об истории и государственных символах страны, для учащихся 7-9 классов. Путешествие юных знатоков истории по страницам геральдической книги насыщено интересными открытиями, исследованиями, практическими заданиями творческого характера. Итоговые занятия в форме </a:t>
            </a:r>
            <a:r>
              <a:rPr lang="ru-RU" dirty="0" smtClean="0"/>
              <a:t>праздников </a:t>
            </a:r>
            <a:r>
              <a:rPr lang="ru-RU" dirty="0" smtClean="0"/>
              <a:t>позволят закрепить полученные знания и сформировать устойчивый интерес к дальнейшему изучению истории страны.</a:t>
            </a:r>
          </a:p>
          <a:p>
            <a:r>
              <a:rPr lang="ru-RU" dirty="0" smtClean="0"/>
              <a:t>Предназначено учителям истории общеобразовательных школ, гимназий, лицеев. Может быть полезно классным руководителям и педагогам-организаторам.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46093">
            <a:off x="722313" y="1981200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В помощь педагогу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736"/>
            <a:ext cx="1866900" cy="2857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571736" y="714356"/>
            <a:ext cx="61436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Ямбург Е.А. </a:t>
            </a:r>
            <a:r>
              <a:rPr lang="ru-RU" dirty="0" smtClean="0"/>
              <a:t> </a:t>
            </a:r>
            <a:r>
              <a:rPr lang="ru-RU" b="1" dirty="0" smtClean="0"/>
              <a:t>Школа на пути к свободе: </a:t>
            </a:r>
            <a:r>
              <a:rPr lang="ru-RU" dirty="0" smtClean="0"/>
              <a:t>культурно-историческая педагогика. -  М.: ПЕР СЭ, 2000. - 351 с.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Книга известного российского педагога Е.А. Ямбурга является попыткой осмысления роли и места образования на пороге нового тысячелетия. Культурно-историческая педагогика, делая акценты на ценностях и смыслах образования, предлагает учителю подняться до осознания своей исключительной миссии в культуре и призвание обеспечить координированный рост свободы и ответственности подрастающего поколения. Автор вводит в оборот педагогики широкий круг источников из смежных областей </a:t>
            </a:r>
            <a:r>
              <a:rPr lang="ru-RU" dirty="0" err="1" smtClean="0"/>
              <a:t>человекознания</a:t>
            </a:r>
            <a:r>
              <a:rPr lang="ru-RU" dirty="0" smtClean="0"/>
              <a:t> — философии, </a:t>
            </a:r>
            <a:r>
              <a:rPr lang="ru-RU" dirty="0" err="1" smtClean="0"/>
              <a:t>культурологии</a:t>
            </a:r>
            <a:r>
              <a:rPr lang="ru-RU" dirty="0" smtClean="0"/>
              <a:t>, социальной психологии, этнологии.</a:t>
            </a:r>
          </a:p>
          <a:p>
            <a:r>
              <a:rPr lang="ru-RU" dirty="0" smtClean="0"/>
              <a:t>Книга рассчитана на руководителей учреждений образования, учителей, студентов педагогических вузов, а также всех читателей, интересующихся данной проблематикой.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320-260586-19-obl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14422"/>
            <a:ext cx="1780806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214546" y="714356"/>
            <a:ext cx="664373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Поддубная</a:t>
            </a:r>
            <a:r>
              <a:rPr lang="ru-RU" sz="1600" b="1" dirty="0" smtClean="0"/>
              <a:t> Т.Н. Управление системой социальной защиты детства: </a:t>
            </a:r>
            <a:r>
              <a:rPr lang="ru-RU" sz="1600" dirty="0" smtClean="0"/>
              <a:t>учеб. пособие </a:t>
            </a:r>
            <a:r>
              <a:rPr lang="ru-RU" sz="1600" b="1" dirty="0" smtClean="0"/>
              <a:t>/ </a:t>
            </a:r>
            <a:r>
              <a:rPr lang="ru-RU" sz="1600" dirty="0" smtClean="0"/>
              <a:t>Т.Н. </a:t>
            </a:r>
            <a:r>
              <a:rPr lang="ru-RU" sz="1600" dirty="0" err="1" smtClean="0"/>
              <a:t>Поддубная</a:t>
            </a:r>
            <a:r>
              <a:rPr lang="ru-RU" sz="1600" dirty="0" smtClean="0"/>
              <a:t>,  А.О. </a:t>
            </a:r>
            <a:r>
              <a:rPr lang="ru-RU" sz="1600" dirty="0" err="1" smtClean="0"/>
              <a:t>Поддубный</a:t>
            </a:r>
            <a:r>
              <a:rPr lang="ru-RU" sz="1600" dirty="0" smtClean="0"/>
              <a:t>. – Ростов-на-Дону : Феникс , 2005. – 347 с. – (Высшее образование).</a:t>
            </a:r>
          </a:p>
          <a:p>
            <a:endParaRPr lang="ru-RU" sz="1600" dirty="0" smtClean="0"/>
          </a:p>
          <a:p>
            <a:r>
              <a:rPr lang="ru-RU" sz="1600" dirty="0" smtClean="0"/>
              <a:t>Содержание данного учебного пособия раскрывает требования Государственного образовательного стандарта высшего профессионального образования РФ по дисциплине ДПП.Ф.04 "Управление системой социальной защиты детства". В основе пособия международные стандарты в области защиты детства, Конституция РФ, а также другие нормативно-правовые акты РФ. </a:t>
            </a:r>
          </a:p>
          <a:p>
            <a:r>
              <a:rPr lang="ru-RU" sz="1600" dirty="0" smtClean="0"/>
              <a:t>Представленное учебное пособие раскрывает социально-экономические и правовые меры, предпринимаемые в современной России по реализации Конвенции ООН "О правах ребенка", содержание и сущность социальной защиты детства в Российской Федерации, права детей и основные законодательные и нормативные акты в области их социально-правовой защиты, организационную структуру социальной работы с детьми, в том числе составляющие социальной работы с детьми групп риска, социальную службу семьи и охраны материнства. </a:t>
            </a:r>
          </a:p>
          <a:p>
            <a:r>
              <a:rPr lang="ru-RU" sz="1600" dirty="0" smtClean="0"/>
              <a:t>Рекомендовано для студентов специальности 050711 "Социальная педагогика" в качестве учебного пособия по дисциплине "Управление системой социальной защиты детства", преподавателям, практическим работникам социальной сферы и всем заинтересованным лицам.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4383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857232"/>
            <a:ext cx="2190046" cy="3357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2500298" y="642918"/>
            <a:ext cx="650085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Совместные воспитательные проекты : </a:t>
            </a:r>
            <a:r>
              <a:rPr lang="ru-RU" dirty="0" smtClean="0"/>
              <a:t>родительские собрания, семейные вечера, спортивные развлечения, проекты / авт. – сост. М.К. </a:t>
            </a:r>
            <a:r>
              <a:rPr lang="ru-RU" dirty="0" err="1" smtClean="0"/>
              <a:t>Господникова</a:t>
            </a:r>
            <a:r>
              <a:rPr lang="ru-RU" dirty="0" smtClean="0"/>
              <a:t>. – Волгоград: Учитель, 2009. – 152 с.: ил.</a:t>
            </a:r>
          </a:p>
          <a:p>
            <a:r>
              <a:rPr lang="ru-RU" dirty="0" smtClean="0"/>
              <a:t> Участие родителей в жизни образовательного учреждения - залог успешного сотрудничества семьи и школы. Использование проектной технологии в организации воспитательной работы позволяет создать для такого сотрудничества оптимальные условия. </a:t>
            </a:r>
          </a:p>
          <a:p>
            <a:r>
              <a:rPr lang="ru-RU" dirty="0" smtClean="0"/>
              <a:t>В настоящем пособии содержатся разработки классных и общешкольных мероприятий, которые представляют собой заключительный этап воспитательных проектов, реализованных родителями, детьми и педагогами. </a:t>
            </a:r>
          </a:p>
          <a:p>
            <a:r>
              <a:rPr lang="ru-RU" dirty="0" smtClean="0"/>
              <a:t>Мероприятия, представленные в пособии, способствуют поднятию престижа семьи, укреплению ее духовных ценностей, формируют уважительное отношение к родителям, влияют на формирование культурных традиций в общении взрослых и детей. </a:t>
            </a:r>
          </a:p>
          <a:p>
            <a:r>
              <a:rPr lang="ru-RU" dirty="0" smtClean="0"/>
              <a:t>Пособие предназначено организаторам внеклассной работы, классным руководителям, педагогам дополнительного образования, может быть полезно родителям.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077-322929-19-obl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8"/>
            <a:ext cx="2431750" cy="32861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2928926" y="642918"/>
            <a:ext cx="600079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Личностное </a:t>
            </a:r>
            <a:r>
              <a:rPr lang="ru-RU" sz="1600" b="1" dirty="0" err="1" smtClean="0"/>
              <a:t>портфолио</a:t>
            </a:r>
            <a:r>
              <a:rPr lang="ru-RU" sz="1600" b="1" dirty="0" smtClean="0"/>
              <a:t> старшеклассника: </a:t>
            </a:r>
            <a:r>
              <a:rPr lang="ru-RU" sz="1600" dirty="0" smtClean="0"/>
              <a:t>учеб.- метод. пособие</a:t>
            </a:r>
            <a:r>
              <a:rPr lang="ru-RU" sz="1600" b="1" dirty="0" smtClean="0"/>
              <a:t> / </a:t>
            </a:r>
            <a:r>
              <a:rPr lang="ru-RU" sz="1600" dirty="0" smtClean="0"/>
              <a:t>З. М. Молчанова, А. А. Тимченко, Т. В. </a:t>
            </a:r>
            <a:r>
              <a:rPr lang="ru-RU" sz="1600" dirty="0" err="1" smtClean="0"/>
              <a:t>Черникова</a:t>
            </a:r>
            <a:r>
              <a:rPr lang="ru-RU" sz="1600" dirty="0" smtClean="0"/>
              <a:t>. – 3-е изд., стереотипное. – М. : Глобус, 2008. – 128 с.</a:t>
            </a:r>
          </a:p>
          <a:p>
            <a:endParaRPr lang="ru-RU" sz="1600" dirty="0" smtClean="0"/>
          </a:p>
          <a:p>
            <a:r>
              <a:rPr lang="ru-RU" sz="1600" dirty="0" smtClean="0"/>
              <a:t>Личностное </a:t>
            </a:r>
            <a:r>
              <a:rPr lang="ru-RU" sz="1600" dirty="0" err="1" smtClean="0"/>
              <a:t>портфолио</a:t>
            </a:r>
            <a:r>
              <a:rPr lang="ru-RU" sz="1600" dirty="0" smtClean="0"/>
              <a:t> старшеклассника профильной школы представлено в виде персональных дневников. С их помощью юноши и девушки совместно с психологом, учителем, классным руководителем проводят рефлексивный анализ происходящих с ними изменений на этапе перехода из школьного детства во взрослость. Эти изменения касаются укрепления индивидуальных ресурсов ("</a:t>
            </a:r>
            <a:r>
              <a:rPr lang="ru-RU" sz="1600" dirty="0" err="1" smtClean="0"/>
              <a:t>Портфолио</a:t>
            </a:r>
            <a:r>
              <a:rPr lang="ru-RU" sz="1600" dirty="0" smtClean="0"/>
              <a:t> успешной личности"), усиления лидерской позиции как основы будущей сферы профессиональной деятельности ("</a:t>
            </a:r>
            <a:r>
              <a:rPr lang="ru-RU" sz="1600" dirty="0" err="1" smtClean="0"/>
              <a:t>Портфолио</a:t>
            </a:r>
            <a:r>
              <a:rPr lang="ru-RU" sz="1600" dirty="0" smtClean="0"/>
              <a:t> лидера детских и молодежных групп"), фокусировки активности на обеспечении будущей жизненной успешности ("</a:t>
            </a:r>
            <a:r>
              <a:rPr lang="ru-RU" sz="1600" dirty="0" err="1" smtClean="0"/>
              <a:t>Портфолио</a:t>
            </a:r>
            <a:r>
              <a:rPr lang="ru-RU" sz="1600" dirty="0" smtClean="0"/>
              <a:t> развития" для учащихся </a:t>
            </a:r>
            <a:r>
              <a:rPr lang="ru-RU" sz="1600" dirty="0" err="1" smtClean="0"/>
              <a:t>интернатных</a:t>
            </a:r>
            <a:r>
              <a:rPr lang="ru-RU" sz="1600" dirty="0" smtClean="0"/>
              <a:t> учреждений, вечерних школ и классов педагогической поддержки). </a:t>
            </a:r>
          </a:p>
          <a:p>
            <a:r>
              <a:rPr lang="ru-RU" sz="1600" dirty="0" smtClean="0"/>
              <a:t>Текст пособия представлен таким образом, что отдельные его страницы могут быть размножены и использованы как наглядный раздаточный материал для работы на классных часах и занятиях элективных курсов. На основе содержания предложенных материалов педагог и психолог могут формировать различные варианты </a:t>
            </a:r>
            <a:r>
              <a:rPr lang="ru-RU" sz="1600" dirty="0" err="1" smtClean="0"/>
              <a:t>портфолио</a:t>
            </a:r>
            <a:r>
              <a:rPr lang="ru-RU" sz="1600" dirty="0" smtClean="0"/>
              <a:t> по своему усмотрению.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142984"/>
            <a:ext cx="2095500" cy="3238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786050" y="1142984"/>
            <a:ext cx="61436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Истратова</a:t>
            </a:r>
            <a:r>
              <a:rPr lang="ru-RU" sz="1600" b="1" dirty="0" smtClean="0"/>
              <a:t> О.Н. Справочник психолога начальной школы </a:t>
            </a:r>
            <a:r>
              <a:rPr lang="ru-RU" sz="1400" dirty="0" smtClean="0"/>
              <a:t>/ О.Н.  </a:t>
            </a:r>
            <a:r>
              <a:rPr lang="ru-RU" sz="1400" dirty="0" err="1" smtClean="0"/>
              <a:t>Истратова</a:t>
            </a:r>
            <a:r>
              <a:rPr lang="ru-RU" sz="1400" dirty="0" smtClean="0"/>
              <a:t> , Т.В.  </a:t>
            </a:r>
            <a:r>
              <a:rPr lang="ru-RU" sz="1400" dirty="0" err="1" smtClean="0"/>
              <a:t>Эксакусто</a:t>
            </a:r>
            <a:r>
              <a:rPr lang="ru-RU" sz="1400" dirty="0" smtClean="0"/>
              <a:t>. – Изд. 6-е. – Ростов-на-Дону:  Феникс, 2008. – 442 с.: ил. – (Справочники).</a:t>
            </a:r>
          </a:p>
          <a:p>
            <a:endParaRPr lang="ru-RU" sz="1400" dirty="0" smtClean="0"/>
          </a:p>
          <a:p>
            <a:r>
              <a:rPr lang="ru-RU" sz="1400" dirty="0" smtClean="0"/>
              <a:t>Книга содержит несколько разделов, в которых освещаются теоретические проблемы психологии младших школьников и направления психологического сопровождения в начальной школе. Большое внимание уделяется диагностической и коррекционно-развивающей работе. В книге представлены классические и современные методы работы с будущими первоклассниками, младшими школьниками и их родителями. Справочник включает также информацию о специфике консультативно-просветительской работы психолога по проблемам психологического развития младших школьников.</a:t>
            </a:r>
          </a:p>
          <a:p>
            <a:r>
              <a:rPr lang="ru-RU" sz="1400" dirty="0" smtClean="0"/>
              <a:t>Предназначено для практических психологов, педагогов, студентов психологических и педагогических специальностей.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12361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71612"/>
            <a:ext cx="1905000" cy="28098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643174" y="857232"/>
            <a:ext cx="60722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Смирнова Е.О. Конфликтные дети  / </a:t>
            </a:r>
            <a:r>
              <a:rPr lang="ru-RU" dirty="0" smtClean="0"/>
              <a:t> Е.О. Смирнова, В. М.  Холмогорова. – М. :  </a:t>
            </a:r>
            <a:r>
              <a:rPr lang="ru-RU" dirty="0" err="1" smtClean="0"/>
              <a:t>Эксмо</a:t>
            </a:r>
            <a:r>
              <a:rPr lang="ru-RU" dirty="0" smtClean="0"/>
              <a:t>, 2009. – 176 с. : ил. - ( Растим первоклашку ).</a:t>
            </a:r>
          </a:p>
          <a:p>
            <a:endParaRPr lang="ru-RU" dirty="0" smtClean="0"/>
          </a:p>
          <a:p>
            <a:r>
              <a:rPr lang="ru-RU" dirty="0" smtClean="0"/>
              <a:t>Книга посвящена проблеме зарождения и развития межличностных отношений между детьми дошкольного и младшего школьного возраста. Она содержит описание диагностических методик, позволяющих определить особенности детских взаимоотношений. Особое внимание уделяется проблемным формам отношения к сверстникам - агрессивности, застенчивости, обидчивости и пр. Подробно описана система игр, направленных на формирование доброжелательного климата в детском коллективе. </a:t>
            </a:r>
          </a:p>
          <a:p>
            <a:r>
              <a:rPr lang="ru-RU" dirty="0" smtClean="0"/>
              <a:t>Цель книги - помочь педагогам, психологам и родителям понять особенности детских взаимоотношений, выявить возможные отклонения в развитии личности ребенка и найти решение проблем, возникающих в воспитании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2266936" cy="33734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3071802" y="642918"/>
            <a:ext cx="57150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Основы экологии - младшим школьникам</a:t>
            </a:r>
            <a:r>
              <a:rPr lang="ru-RU" dirty="0" smtClean="0"/>
              <a:t>: практическое пособие /сост.  Л.Д. Черемисина. – М.: </a:t>
            </a:r>
            <a:r>
              <a:rPr lang="ru-RU" dirty="0" err="1" smtClean="0"/>
              <a:t>Аркти</a:t>
            </a:r>
            <a:r>
              <a:rPr lang="ru-RU" dirty="0" smtClean="0"/>
              <a:t>, 2006.  - 88 с. – ( Развитие и воспитание ).</a:t>
            </a:r>
          </a:p>
          <a:p>
            <a:endParaRPr lang="ru-RU" dirty="0" smtClean="0"/>
          </a:p>
          <a:p>
            <a:r>
              <a:rPr lang="ru-RU" dirty="0" smtClean="0"/>
              <a:t>В пособии представлены материалы из опыта работы педагогов г. Тамбова и Тамбовской области, имеющие практическую направленность, в т.ч.: методические рекомендации; календарно-тематическое планирование интегрированных уроков и работы кружков, формы и методы экологического образования на уроках русского языка, математики и др. предметов; конспекты внеклассных мероприятий (кружковых занятий, игр, викторин и т.п.).</a:t>
            </a:r>
          </a:p>
          <a:p>
            <a:r>
              <a:rPr lang="ru-RU" dirty="0" smtClean="0"/>
              <a:t>Пособие адресовано педагогам начальных классов. Рекомендации могут быть полезны и воспитателям ДОУ.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04050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2071702" cy="31697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714612" y="1071546"/>
            <a:ext cx="60007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Настольная книга учителя физической культуры / </a:t>
            </a:r>
            <a:r>
              <a:rPr lang="ru-RU" sz="1600" dirty="0" smtClean="0"/>
              <a:t>Г.И. </a:t>
            </a:r>
            <a:r>
              <a:rPr lang="ru-RU" sz="1600" dirty="0" err="1" smtClean="0"/>
              <a:t>Погадаев</a:t>
            </a:r>
            <a:r>
              <a:rPr lang="ru-RU" sz="1600" dirty="0" smtClean="0"/>
              <a:t>, В.В. Кузин, Н.Д. Никандрова. – 2-е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 и доп.  – М.: </a:t>
            </a:r>
            <a:r>
              <a:rPr lang="ru-RU" sz="1600" dirty="0" err="1" smtClean="0"/>
              <a:t>ФиС</a:t>
            </a:r>
            <a:r>
              <a:rPr lang="ru-RU" sz="1600" dirty="0" smtClean="0"/>
              <a:t>, 2000. – 496 с. </a:t>
            </a:r>
          </a:p>
          <a:p>
            <a:endParaRPr lang="ru-RU" sz="1600" dirty="0" smtClean="0"/>
          </a:p>
          <a:p>
            <a:r>
              <a:rPr lang="ru-RU" sz="1600" dirty="0" smtClean="0"/>
              <a:t>Учителю физкультуры порой приходится быть организатором и руководителем, строителем и хозяйственником. он должен на хорошем уровне проводить уроки, обеспечивать подготовку и выступление школьных команд в различных соревнованиях (внутри школы и за ее пределами), чтобы принять участие в них могли почти все учащиеся, организовать занятия в различных спортивных секциях во внеурочное время, проявлять заботу по укреплению спортивной и материальной базы. Думается, что в этой книге учитель физкультуры найдет ответы на многие интересующие его вопросы.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1017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71612"/>
            <a:ext cx="1571636" cy="24753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000232" y="785794"/>
            <a:ext cx="685804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</a:t>
            </a:r>
            <a:r>
              <a:rPr lang="ru-RU" sz="1600" b="1" dirty="0" err="1" smtClean="0"/>
              <a:t>Найминова</a:t>
            </a:r>
            <a:r>
              <a:rPr lang="ru-RU" sz="1600" b="1" dirty="0" smtClean="0"/>
              <a:t> Э.Б.  Физкультура. Методика преподавания, спортивные игры</a:t>
            </a:r>
            <a:r>
              <a:rPr lang="ru-RU" sz="1600" dirty="0" smtClean="0"/>
              <a:t> / Э.Б. </a:t>
            </a:r>
            <a:r>
              <a:rPr lang="ru-RU" sz="1600" dirty="0" err="1" smtClean="0"/>
              <a:t>Найминова</a:t>
            </a:r>
            <a:r>
              <a:rPr lang="ru-RU" sz="1600" b="1" dirty="0" smtClean="0"/>
              <a:t>. – </a:t>
            </a:r>
            <a:r>
              <a:rPr lang="ru-RU" sz="1600" dirty="0" smtClean="0"/>
              <a:t> Ростов-на-Дону: Феникс, 2001. -  256 с. – (Книга для учителя).</a:t>
            </a:r>
          </a:p>
          <a:p>
            <a:r>
              <a:rPr lang="ru-RU" sz="1600" dirty="0" smtClean="0"/>
              <a:t>	Книга, которую вы держите в руках, должно быть, уже заинтересовала вас, ведь она написана об играх - неотъемлемой части жизни любого ребенка, а также и взрослого человека.</a:t>
            </a:r>
          </a:p>
          <a:p>
            <a:r>
              <a:rPr lang="ru-RU" sz="1600" dirty="0" smtClean="0"/>
              <a:t>В этой книге собраны игры для детей разных возрастов, начиная со школьного. Продуманное построение книги (от простого к сложному) окажется полезным при поиске необходимых именно вам игр.</a:t>
            </a:r>
          </a:p>
          <a:p>
            <a:r>
              <a:rPr lang="ru-RU" sz="1600" dirty="0" smtClean="0"/>
              <a:t>Разделы, посвященные плаванию, помогут научить ребенка держаться на воде и плавать разными стилями, а также развлекаться играми на воде. Игры на асфальте, в которые так любят играть все мальчики и девочки во время отдыха, также включены в книгу. Комплексы физических упражнений с рекомендованными музыкальными сопровождениями заинтересуют учителей физкультуры, помогут им в работе на уроках. Раздел "Русские игры" включает в себя самые известные русские игры, в том числе "Городки". И, наконец, в приложениях даны экзаменационные требования по физкультуре для учащихся старших классов.</a:t>
            </a:r>
          </a:p>
          <a:p>
            <a:r>
              <a:rPr lang="ru-RU" sz="1600" dirty="0" smtClean="0"/>
              <a:t>Книга рассчитана на детей школьного возраста, учителей физкультуры. Она также будет интересна для всех, кто хочет знать, что такое игра.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79_04_06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71546"/>
            <a:ext cx="1785950" cy="29468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428860" y="785794"/>
            <a:ext cx="64294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Баршай</a:t>
            </a:r>
            <a:r>
              <a:rPr lang="ru-RU" b="1" dirty="0" smtClean="0"/>
              <a:t> В.М. Физкультура в школе и дома </a:t>
            </a:r>
            <a:r>
              <a:rPr lang="ru-RU" dirty="0" smtClean="0"/>
              <a:t>/ В.М. </a:t>
            </a:r>
            <a:r>
              <a:rPr lang="ru-RU" dirty="0" err="1" smtClean="0"/>
              <a:t>Баршай</a:t>
            </a:r>
            <a:r>
              <a:rPr lang="ru-RU" dirty="0" smtClean="0"/>
              <a:t>. – Ростов-на-Дону:  Феникс, 2001. – 256 с. (Мир вашего ребенка).</a:t>
            </a:r>
          </a:p>
          <a:p>
            <a:endParaRPr lang="ru-RU" dirty="0" smtClean="0"/>
          </a:p>
          <a:p>
            <a:r>
              <a:rPr lang="ru-RU" dirty="0" smtClean="0"/>
              <a:t>В предлагаемой вниманию читателей книге в доступной форме излагается подбор физических упражнений и адекватной нагрузки для детей младшего возраста, школьников-подростков и выпускников школы. Учитывая необходимость сконцентрировать материал в ограниченном объеме, в книге рассматривается только часть общей физической подготовки с учетом возрастных и анатомо-физиологических особенностей детей и подростков, не требующей специально оборудованных спортивных залов. Чтобы избежать повторений, в отдельные главы выделены понятия об исходных положениях, физических качествах и основных движениях. Также в отдельную главу выделено влияние физических упражнений на рост ребенка. Книга адресована инструкторам по физическому воспитанию, широкому кругу студентов педагогических колледжей и физкультурных вузов, специалистам физического воспитания, школьным учреждениям, а также родителям.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3900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1357298"/>
            <a:ext cx="2000264" cy="31593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857488" y="857232"/>
            <a:ext cx="56436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Холодов Ж.К.  Теория и методика физического воспитания и спорта</a:t>
            </a:r>
            <a:r>
              <a:rPr lang="ru-RU" dirty="0" smtClean="0"/>
              <a:t>  : учеб. пособие для студ. </a:t>
            </a:r>
            <a:r>
              <a:rPr lang="ru-RU" dirty="0" err="1" smtClean="0"/>
              <a:t>высш</a:t>
            </a:r>
            <a:r>
              <a:rPr lang="ru-RU" dirty="0" smtClean="0"/>
              <a:t>. учеб. заведений / Ж.К. Холодов, В.С. Кузнецов . – 2-е изд., </a:t>
            </a:r>
            <a:r>
              <a:rPr lang="ru-RU" dirty="0" err="1" smtClean="0"/>
              <a:t>испр</a:t>
            </a:r>
            <a:r>
              <a:rPr lang="ru-RU" dirty="0" smtClean="0"/>
              <a:t>. и доп. – М. : Издательский центр «Академия», 2002. – 480 с. </a:t>
            </a:r>
          </a:p>
          <a:p>
            <a:endParaRPr lang="ru-RU" dirty="0" smtClean="0"/>
          </a:p>
          <a:p>
            <a:r>
              <a:rPr lang="ru-RU" dirty="0" smtClean="0"/>
              <a:t>В пособии раскрывается сущность физического воспитания, излагаются принципы и методы физического воспитания детей дошкольного и школьного возраста, а также взрослых, дается характеристика упражнении, рекомендуемых для развития тех или иных физических способностей или возможностей человека. Предлагаемые методики базируются на научной основе, насыщены конкретным материалом по направленному использованию физической культуры в жизни разных групп людей.</a:t>
            </a:r>
          </a:p>
          <a:p>
            <a:r>
              <a:rPr lang="ru-RU" dirty="0" smtClean="0"/>
              <a:t>Книга может быть полезна также студентам средних специальных учебных заведений физической культуры, преподавателям вузов и учителям физкультуры.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2897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2071702" cy="33339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2571736" y="1142984"/>
            <a:ext cx="61436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Чертов В.Ф. Тесты, вопросы и задания по курсу русской литературы XIX века : 10 </a:t>
            </a:r>
            <a:r>
              <a:rPr lang="ru-RU" b="1" dirty="0" err="1" smtClean="0"/>
              <a:t>кл</a:t>
            </a:r>
            <a:r>
              <a:rPr lang="ru-RU" b="1" dirty="0" smtClean="0"/>
              <a:t>. : </a:t>
            </a:r>
            <a:r>
              <a:rPr lang="ru-RU" dirty="0" smtClean="0"/>
              <a:t>кн. для учителя /В.Ф. Чертов. – 3-е изд. – М.: Просвещение, 2002. – 143 с.</a:t>
            </a:r>
          </a:p>
          <a:p>
            <a:r>
              <a:rPr lang="ru-RU" dirty="0" smtClean="0"/>
              <a:t>	В пособии предлагаются тесты, вопросы и задания по русской литературе XIX века, примерные планы практических занятий по основным темам курса литературы данного периода, а также необходимый справочный материал, который поможет учителю-словеснику в рациональной организации самостоятельной работы школьников.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08231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8"/>
            <a:ext cx="1785950" cy="25360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571736" y="1357298"/>
            <a:ext cx="6000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Долинина</a:t>
            </a:r>
            <a:r>
              <a:rPr lang="ru-RU" b="1" dirty="0" smtClean="0"/>
              <a:t> С.Я. Литературный турнир: </a:t>
            </a:r>
            <a:r>
              <a:rPr lang="ru-RU" dirty="0" smtClean="0"/>
              <a:t>разработка уроков для 6-11 классов / С.Я. </a:t>
            </a:r>
            <a:r>
              <a:rPr lang="ru-RU" dirty="0" err="1" smtClean="0"/>
              <a:t>Долинина</a:t>
            </a:r>
            <a:r>
              <a:rPr lang="ru-RU" dirty="0" smtClean="0"/>
              <a:t>. – М.: Флинта: Наука, 2002. – 224 с.</a:t>
            </a:r>
          </a:p>
          <a:p>
            <a:endParaRPr lang="ru-RU" dirty="0" smtClean="0"/>
          </a:p>
          <a:p>
            <a:r>
              <a:rPr lang="ru-RU" dirty="0" smtClean="0"/>
              <a:t>Форма литературного турнира позволяет повысить интерес учащихся к изучаемым произведениям, активизировать их работу на уроке и творческое осмысление программного материала. Пособие содержит сценарии турниров, описания конкурсов, методические рекомендации для проведения уроков литературы в форме турниров. Для учителей и учащихся общеобразовательных школ, студентов педвузов.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2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357298"/>
            <a:ext cx="1785950" cy="2643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071670" y="1500174"/>
            <a:ext cx="678661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 </a:t>
            </a:r>
          </a:p>
          <a:p>
            <a:r>
              <a:rPr lang="ru-RU" b="1" dirty="0" smtClean="0"/>
              <a:t>Черняк М.А. Современная русская литература (10-11 </a:t>
            </a:r>
            <a:r>
              <a:rPr lang="ru-RU" b="1" dirty="0" err="1" smtClean="0"/>
              <a:t>кл</a:t>
            </a:r>
            <a:r>
              <a:rPr lang="ru-RU" b="1" dirty="0" smtClean="0"/>
              <a:t>.)</a:t>
            </a:r>
            <a:r>
              <a:rPr lang="ru-RU" sz="1600" b="1" dirty="0" smtClean="0"/>
              <a:t>: </a:t>
            </a:r>
            <a:r>
              <a:rPr lang="ru-RU" sz="1600" dirty="0" smtClean="0"/>
              <a:t>учебно-методические материалы / М.А. Черняк. - М.: Эксмо,2007. – 320 с. – (Мастер-класс для учителя).</a:t>
            </a:r>
          </a:p>
          <a:p>
            <a:endParaRPr lang="ru-RU" sz="1600" dirty="0" smtClean="0"/>
          </a:p>
          <a:p>
            <a:r>
              <a:rPr lang="ru-RU" sz="1600" dirty="0" smtClean="0"/>
              <a:t>В книге представлен подробный анализ современного состояния литературы. Особое внимание уделяется ярким персоналиям, оказавшим наибольшее влияние на формирование новейшей литературы.</a:t>
            </a:r>
          </a:p>
          <a:p>
            <a:r>
              <a:rPr lang="ru-RU" sz="1600" dirty="0" smtClean="0"/>
              <a:t>Книга содержит методические материалы:  вопросы и задания;  дискуссии по темам;  списки художественной и критической литературы; биографические сведения о писателях; темы сочинений и рефератов. </a:t>
            </a:r>
          </a:p>
          <a:p>
            <a:r>
              <a:rPr lang="ru-RU" sz="1600" dirty="0" smtClean="0"/>
              <a:t>Каждый учитель, вне зависимости от того, по какой программе обучения он работает, найдёт здесь необходимый материал для каждодневной практики. Книга также будет полезна старшеклассникам, абитуриентам, студентам и выпускникам педучилищ и педвузов, аспирантам.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k252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1809750" cy="2628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500298" y="1000108"/>
            <a:ext cx="62865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Русская музыка в школе </a:t>
            </a:r>
            <a:r>
              <a:rPr lang="ru-RU" dirty="0" smtClean="0"/>
              <a:t>/ Л. А. </a:t>
            </a:r>
            <a:r>
              <a:rPr lang="ru-RU" dirty="0" err="1" smtClean="0"/>
              <a:t>Рапацкая</a:t>
            </a:r>
            <a:r>
              <a:rPr lang="ru-RU" dirty="0" smtClean="0"/>
              <a:t>, Г. П. Сергеева, Т. С. </a:t>
            </a:r>
            <a:r>
              <a:rPr lang="ru-RU" dirty="0" err="1" smtClean="0"/>
              <a:t>Шмагина</a:t>
            </a:r>
            <a:r>
              <a:rPr lang="ru-RU" dirty="0" smtClean="0"/>
              <a:t>. -  М.: </a:t>
            </a:r>
            <a:r>
              <a:rPr lang="ru-RU" dirty="0" err="1" smtClean="0"/>
              <a:t>Владос</a:t>
            </a:r>
            <a:r>
              <a:rPr lang="ru-RU" dirty="0" smtClean="0"/>
              <a:t>,  2003.- 320 с. – (Б-ка учителя музыки).</a:t>
            </a:r>
          </a:p>
          <a:p>
            <a:endParaRPr lang="ru-RU" dirty="0" smtClean="0"/>
          </a:p>
          <a:p>
            <a:r>
              <a:rPr lang="ru-RU" dirty="0" smtClean="0"/>
              <a:t>Книга посвящена наиболее ярким страницам русской музыки. В ней органично соединились музыковедческие анализы конкретных произведений с методическими рекомендациями и разработками уроков музыки в общеобразовательной школе. В текст включены нотные примеры.</a:t>
            </a:r>
          </a:p>
          <a:p>
            <a:r>
              <a:rPr lang="ru-RU" dirty="0" smtClean="0"/>
              <a:t>Книга предназначена для учителей, преподающих предметы "Музыка", "Мировая художественная культура", "Русская художественная культура" в общеобразовательных учреждениях разных типов, а также будет полезна учителям музыкальных школ и училищ по предмету "Музыкальная литература".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03457">
            <a:off x="642910" y="2714620"/>
            <a:ext cx="7772400" cy="21970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Организация досуга и проведение внеклассных мероприятий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0110422">
            <a:off x="722313" y="3367088"/>
            <a:ext cx="7772400" cy="15097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706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5860"/>
            <a:ext cx="1714512" cy="26146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571736" y="1000108"/>
            <a:ext cx="60722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Классные часы. 5-6 классы.  В мире прекрасного . - </a:t>
            </a:r>
            <a:r>
              <a:rPr lang="ru-RU" dirty="0" smtClean="0"/>
              <a:t>Издательство: Учитель, 2008. -  (В помощь классному руководителю ). </a:t>
            </a:r>
          </a:p>
          <a:p>
            <a:r>
              <a:rPr lang="ru-RU" dirty="0" smtClean="0"/>
              <a:t>Расширить кругозор школьников, развить в них чувство красоты, приобщить к искусству, научить понимать мир прекрасного - одна из задач классного руководителя как воспитателя и наставника. В пособии предлагаются разработки классных часов для учащихся 5-6 классов по эстетическому воспитанию. Занятия построены по определенной тематике, содержат интересный фактический и занимательный материал. Предлагаются разнообразные игровые формы проведения: "Колесо истории", "Поле чудес", "Звездный час" и другие. Предназначено классным руководителям, организаторам внеклассной работы в школе.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85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142984"/>
            <a:ext cx="1678144" cy="242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1928794" y="714356"/>
            <a:ext cx="700092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Цветкова И.В. Экологическое воспитание младших школьников</a:t>
            </a:r>
            <a:r>
              <a:rPr lang="ru-RU" sz="2000" dirty="0" smtClean="0"/>
              <a:t>: теория и методика внеурочной работы / И.В. Цветкова. – М.: Педагогическое общество Россия, 2000. – 176 с.</a:t>
            </a:r>
          </a:p>
          <a:p>
            <a:endParaRPr lang="ru-RU" sz="2000" dirty="0" smtClean="0"/>
          </a:p>
          <a:p>
            <a:r>
              <a:rPr lang="ru-RU" sz="2000" dirty="0" smtClean="0"/>
              <a:t>В пособии изложена концепция экологического воспитания младших школьников во внеурочное время, ориентирующая педагогический процесс на развитие экологической культуры личности, гармонизацию взаимоотношений ребенка с окружающей </a:t>
            </a:r>
            <a:r>
              <a:rPr lang="ru-RU" sz="2000" dirty="0" err="1" smtClean="0"/>
              <a:t>социоприродной</a:t>
            </a:r>
            <a:r>
              <a:rPr lang="ru-RU" sz="2000" dirty="0" smtClean="0"/>
              <a:t> средой.</a:t>
            </a:r>
          </a:p>
          <a:p>
            <a:r>
              <a:rPr lang="ru-RU" sz="2000" dirty="0" smtClean="0"/>
              <a:t>Изложенный </a:t>
            </a:r>
            <a:r>
              <a:rPr lang="ru-RU" sz="2000" dirty="0" smtClean="0"/>
              <a:t>в книге материал может быть использован преподавателями педагогических вузов и колледжей при изложении основ экологического воспитания младших школьников и педагогами — практиками, организующими экологическое воспитание детей во внеурочное время.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99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00108"/>
            <a:ext cx="1642825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500298" y="1000108"/>
            <a:ext cx="628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Последний звонок</a:t>
            </a:r>
            <a:r>
              <a:rPr lang="ru-RU" dirty="0" smtClean="0"/>
              <a:t>: сборник сценариев . – Екатеринбург:  Издательство  Т.И. </a:t>
            </a:r>
            <a:r>
              <a:rPr lang="ru-RU" dirty="0" err="1" smtClean="0"/>
              <a:t>Возяковой</a:t>
            </a:r>
            <a:r>
              <a:rPr lang="ru-RU" dirty="0" smtClean="0"/>
              <a:t> , 2001. – 32 с. -  (Народное творчество россиян).  </a:t>
            </a:r>
          </a:p>
          <a:p>
            <a:endParaRPr lang="ru-RU" dirty="0" smtClean="0"/>
          </a:p>
          <a:p>
            <a:r>
              <a:rPr lang="ru-RU" dirty="0" smtClean="0"/>
              <a:t>Предлагаем Вашему вниманию Сценарии проведения праздника "Последнего школьного звонка". В него вошли Стихи, песни, частушки, сценки из школьной жизни. издательство также публикует сценарии детских и школьных праздников, выпускного вечера, юбилея, свадьбы, Нового Года, праздников 23 февраля и 8 марта.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971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643050"/>
            <a:ext cx="2000264" cy="27860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2857488" y="785794"/>
            <a:ext cx="57150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</a:t>
            </a:r>
            <a:r>
              <a:rPr lang="ru-RU" sz="1600" b="1" dirty="0" err="1" smtClean="0"/>
              <a:t>Молотобарова</a:t>
            </a:r>
            <a:r>
              <a:rPr lang="ru-RU" sz="1600" b="1" dirty="0" smtClean="0"/>
              <a:t> О.С. </a:t>
            </a:r>
            <a:r>
              <a:rPr lang="ru-RU" b="1" dirty="0" smtClean="0"/>
              <a:t>Учите детей вышивать</a:t>
            </a:r>
            <a:r>
              <a:rPr lang="ru-RU" dirty="0" smtClean="0"/>
              <a:t>: учеб. пособие для студ. учреждений сред.  проф.  Образования / О.С. </a:t>
            </a:r>
            <a:r>
              <a:rPr lang="ru-RU" dirty="0" err="1" smtClean="0"/>
              <a:t>Молотобарова</a:t>
            </a:r>
            <a:r>
              <a:rPr lang="ru-RU" dirty="0" smtClean="0"/>
              <a:t>. -  М.:  ВЛАДОС, 2003. – 192 с.</a:t>
            </a:r>
          </a:p>
          <a:p>
            <a:endParaRPr lang="ru-RU" dirty="0" smtClean="0"/>
          </a:p>
          <a:p>
            <a:r>
              <a:rPr lang="ru-RU" dirty="0" smtClean="0"/>
              <a:t>Учебное пособие подготовлено для специальности 0317 "Педагогика дополнительного образования". В нем представлены все основные виды русской народной вышивки и творческие разработки композиций, выполненных учащимися по мотивам народного искусства различных регионов страны. Приводится </a:t>
            </a:r>
            <a:r>
              <a:rPr lang="ru-RU" dirty="0" err="1" smtClean="0"/>
              <a:t>разноуровневая</a:t>
            </a:r>
            <a:r>
              <a:rPr lang="ru-RU" dirty="0" smtClean="0"/>
              <a:t> программа для учебных групп. Пособие поможет педагогам дополнительного образования и учителям общеобразовательных школ в планировании и организации работы учебных групп декоративно-прикладного направления.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05202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7"/>
            <a:ext cx="1780386" cy="2857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357422" y="1142984"/>
            <a:ext cx="66437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Руденко В.И .  КВН в школе </a:t>
            </a:r>
            <a:r>
              <a:rPr lang="ru-RU" dirty="0" smtClean="0"/>
              <a:t>: пособие для организатора / В.И. Руденко. – 2-е изд. – Ростов-на-Дону </a:t>
            </a:r>
            <a:r>
              <a:rPr lang="ru-RU" b="1" dirty="0" smtClean="0"/>
              <a:t>: </a:t>
            </a:r>
            <a:r>
              <a:rPr lang="ru-RU" dirty="0" smtClean="0"/>
              <a:t>Феникс, 2008. – 251 с. -  (Зажигаем).</a:t>
            </a:r>
          </a:p>
          <a:p>
            <a:endParaRPr lang="ru-RU" dirty="0" smtClean="0"/>
          </a:p>
          <a:p>
            <a:r>
              <a:rPr lang="ru-RU" b="1" dirty="0" smtClean="0"/>
              <a:t>     </a:t>
            </a:r>
            <a:r>
              <a:rPr lang="ru-RU" dirty="0" smtClean="0"/>
              <a:t>Школьные </a:t>
            </a:r>
            <a:r>
              <a:rPr lang="ru-RU" dirty="0" err="1" smtClean="0"/>
              <a:t>КВНы</a:t>
            </a:r>
            <a:r>
              <a:rPr lang="ru-RU" dirty="0" smtClean="0"/>
              <a:t> и конкурсы пробуждают познавательный интерес у учащихся, развивают их самостоятельность и инициативность, помогают раскрыть творческие способности. Но чтобы мероприятие не стало сухими и скучным, а превратилось в настоящий праздник для ребят, к нему нужно подготовиться. Сценарии, представленные в этой книге, помогут педагогам-организаторам школ, лицеев, колледжей и детских оздоровительных лагерей провести праздник интересно и увлекательно.</a:t>
            </a:r>
          </a:p>
          <a:p>
            <a:r>
              <a:rPr lang="ru-RU" dirty="0" smtClean="0"/>
              <a:t>Для широкого круга читателей.</a:t>
            </a:r>
          </a:p>
          <a:p>
            <a:r>
              <a:rPr lang="ru-RU" dirty="0" smtClean="0"/>
              <a:t> 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02126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736"/>
            <a:ext cx="1548192" cy="2500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714612" y="1571612"/>
            <a:ext cx="5429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Утренники в начальной школе</a:t>
            </a:r>
            <a:r>
              <a:rPr lang="ru-RU" dirty="0" smtClean="0"/>
              <a:t> . – М.: АСТ; МН.: </a:t>
            </a:r>
            <a:r>
              <a:rPr lang="ru-RU" dirty="0" err="1" smtClean="0"/>
              <a:t>Харвест</a:t>
            </a:r>
            <a:r>
              <a:rPr lang="ru-RU" dirty="0" smtClean="0"/>
              <a:t>, 2005. – 240 с. – (Мамина школа).</a:t>
            </a:r>
          </a:p>
          <a:p>
            <a:endParaRPr lang="ru-RU" dirty="0" smtClean="0"/>
          </a:p>
          <a:p>
            <a:r>
              <a:rPr lang="ru-RU" dirty="0" smtClean="0"/>
              <a:t>В книге авторы делятся опытом организации и проведения праздников с учащимися начальных классов. Правильно подготовленный и проведенный праздник принесет много радости и незабываемых впечатлений всем его участникам.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02646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142984"/>
            <a:ext cx="1905000" cy="2933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285984" y="1285860"/>
            <a:ext cx="65008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Ромашкова Е.И.  Веселый день рождения для детей </a:t>
            </a:r>
            <a:r>
              <a:rPr lang="ru-RU" dirty="0" smtClean="0"/>
              <a:t>/ Е.И. Ромашкова</a:t>
            </a:r>
            <a:r>
              <a:rPr lang="ru-RU" b="1" dirty="0" smtClean="0"/>
              <a:t>. </a:t>
            </a:r>
            <a:r>
              <a:rPr lang="ru-RU" dirty="0" smtClean="0"/>
              <a:t>– М.:  </a:t>
            </a:r>
            <a:r>
              <a:rPr lang="ru-RU" dirty="0" err="1" smtClean="0"/>
              <a:t>АСТ-Пресс</a:t>
            </a:r>
            <a:r>
              <a:rPr lang="ru-RU" dirty="0" smtClean="0"/>
              <a:t> СКД, 2009. - 304 с. – (1000 советов от газеты Комсомольская правда).</a:t>
            </a:r>
          </a:p>
          <a:p>
            <a:endParaRPr lang="ru-RU" dirty="0" smtClean="0"/>
          </a:p>
          <a:p>
            <a:r>
              <a:rPr lang="ru-RU" dirty="0" smtClean="0"/>
              <a:t>Что подарить ребенку на день рождения? Можно игрушку, о которой он давно мечтал. Можно любимый пирог. А можно незабываемый день рождения с друзьями, где будут веселые игры и конкурсы, песни и танцы, а также чаепитие и вручение подарков. Наша книга поможет организовать и провести такой замечательный праздник. В ней более десятков сценариев и столько оригинальных идей, что вы сумеете не один год увлекательно отмечать дни рождения детей, даря им много ярких, незабываемых впечатлений.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09392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00108"/>
            <a:ext cx="1905000" cy="2876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071670" y="928670"/>
            <a:ext cx="6786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Ромашкова Е.И.  Веселые праздники для малышей</a:t>
            </a:r>
            <a:r>
              <a:rPr lang="ru-RU" dirty="0" smtClean="0"/>
              <a:t> / Е.И. Ромашкова . – М.: </a:t>
            </a:r>
            <a:r>
              <a:rPr lang="ru-RU" dirty="0" err="1" smtClean="0"/>
              <a:t>АСТ-Пресс</a:t>
            </a:r>
            <a:r>
              <a:rPr lang="ru-RU" dirty="0" smtClean="0"/>
              <a:t> СКД, 2008. - 320 с. -  (1000 советов от газеты Комсомольская правда).</a:t>
            </a:r>
          </a:p>
          <a:p>
            <a:r>
              <a:rPr lang="ru-RU" dirty="0" smtClean="0"/>
              <a:t>	Как воспитать в мальчиках мужественность, а в девочках женственность? Как преодолеть их возрастное противостояние? Как научить их заботиться друг о друге и сопереживать? Путей много. Но, наверное, самое эффективное - сделать это через игру. Увлекательные сценарии из нашей книги, посвященные Дню защитника Отечества и 8 Марта, познакомят малышей с военной службой, с понятиями долга и дружбы, помогут понять, сколько забот лежит на плечах любимых мам... А расскажут им об этом сказочные герои, персонажи любимых книг и мультфильмов. Веселые конкурсы, стихи и песни помогут вам достучаться до сердечек девчонок и мальчишек, а им - проявить свои способности и таланты и заодно получить много-много радости.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71546"/>
            <a:ext cx="2000264" cy="31444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928926" y="1214422"/>
            <a:ext cx="5286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Казеева</a:t>
            </a:r>
            <a:r>
              <a:rPr lang="ru-RU" b="1" dirty="0" smtClean="0"/>
              <a:t> О.С.  Наши любимые праздники в школе:</a:t>
            </a:r>
            <a:r>
              <a:rPr lang="ru-RU" dirty="0" smtClean="0"/>
              <a:t> сценарии: учеб. - методическое пособие / О.С. </a:t>
            </a:r>
            <a:r>
              <a:rPr lang="ru-RU" dirty="0" err="1" smtClean="0"/>
              <a:t>Казеева</a:t>
            </a:r>
            <a:r>
              <a:rPr lang="ru-RU" dirty="0" smtClean="0"/>
              <a:t>. - Педагогическое Общество России, 2004 . – 96 с.</a:t>
            </a:r>
          </a:p>
          <a:p>
            <a:endParaRPr lang="ru-RU" dirty="0" smtClean="0"/>
          </a:p>
          <a:p>
            <a:r>
              <a:rPr lang="ru-RU" dirty="0" smtClean="0"/>
              <a:t>Назначение данной книги - помочь тем людям, которые готовы взять на себя труд подарить себе и другим праздник в школе. Предложена методическая разработка моделей традиционных школьных вечеров. Книга представляет интерес для всех, кто занимается воспитательной работой. Предлагаемые творческие идеи могут быть дополнены.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лож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1643074" cy="27357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143108" y="1142984"/>
            <a:ext cx="6786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Лунина Г.В. Воспитание детей на традициях русской культуры</a:t>
            </a:r>
            <a:r>
              <a:rPr lang="ru-RU" dirty="0" smtClean="0"/>
              <a:t>: учеб. - методическое пособие / Г.В. Лунина. – М.: ЦГЛ, </a:t>
            </a:r>
            <a:r>
              <a:rPr lang="ru-RU" dirty="0" err="1" smtClean="0"/>
              <a:t>Элизе</a:t>
            </a:r>
            <a:r>
              <a:rPr lang="ru-RU" dirty="0" smtClean="0"/>
              <a:t> </a:t>
            </a:r>
            <a:r>
              <a:rPr lang="ru-RU" dirty="0" err="1" smtClean="0"/>
              <a:t>Трэйдинг</a:t>
            </a:r>
            <a:r>
              <a:rPr lang="ru-RU" dirty="0" smtClean="0"/>
              <a:t>, 2004. – 128 с. - (Воспитание человека ).</a:t>
            </a:r>
          </a:p>
          <a:p>
            <a:endParaRPr lang="ru-RU" dirty="0" smtClean="0"/>
          </a:p>
          <a:p>
            <a:r>
              <a:rPr lang="ru-RU" dirty="0" smtClean="0"/>
              <a:t>Народная педагогика? А что это такое? Можно ли назвать образованным и интеллигентным того, кто не помнит культурные традиции своего народа? Народная педагогика и есть тот механизм, который развивает в человеке "житейское уменье" - способность жить в мире и согласии с собой и с окружающим миром. Среди богатого арсенала, сложившихся в народе педагогических традиций существуют способы и приемы воспитания у детей оптимизма и жизнерадостности. Учебно-методическое пособие предназначено воспитателям дошкольных и школьных учреждений, детских домов, интернатов и всем, кто занимается детским досугом, а также может быть использовано в качестве учебного пособия для студентов педагогических учреждений.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84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1857388" cy="28479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2214546" y="714356"/>
            <a:ext cx="678661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Иванова Т.С. Экологическое образование и воспитание в начальной школе: </a:t>
            </a:r>
            <a:r>
              <a:rPr lang="ru-RU" sz="1600" dirty="0" smtClean="0"/>
              <a:t>учебно-методическое пособие / Т.С. Иванова. – М.: ЦГЛ, 2003. – 56 с.</a:t>
            </a:r>
          </a:p>
          <a:p>
            <a:r>
              <a:rPr lang="ru-RU" sz="1600" dirty="0" smtClean="0"/>
              <a:t> </a:t>
            </a:r>
            <a:endParaRPr lang="ru-RU" sz="1600" dirty="0" smtClean="0"/>
          </a:p>
          <a:p>
            <a:r>
              <a:rPr lang="ru-RU" sz="1600" dirty="0" smtClean="0"/>
              <a:t>Данное учебно-методическое пособие адресовано в первую очередь учителям начальных классов и студентам педагогических ВУЗов, а также всем, кого волнуют проблемы экологической культуры. В пособии показана роль воспитательной работы экологической направленности, даны конкретные методические рекомендации по организации и проведению фенологических и других наблюдений в природе.</a:t>
            </a:r>
          </a:p>
          <a:p>
            <a:r>
              <a:rPr lang="ru-RU" sz="1600" dirty="0" smtClean="0"/>
              <a:t>Сценарии</a:t>
            </a:r>
            <a:r>
              <a:rPr lang="ru-RU" sz="1600" dirty="0" smtClean="0"/>
              <a:t>, конспекты экологических экскурсий, занимательный материал представленный в приложении помогут увлекательно провести уроки природоведения и внеклассные занятия экологической направленности как учителю, так и студенту в период педагогической практики.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552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357298"/>
            <a:ext cx="1499231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000232" y="1000108"/>
            <a:ext cx="692948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Агеева И.Д.  Веселая биология на уроках и праздниках: </a:t>
            </a:r>
            <a:r>
              <a:rPr lang="ru-RU" sz="1600" dirty="0" smtClean="0"/>
              <a:t>методическое пособие / И.Д. Агеева. -  М.: ТЦ</a:t>
            </a:r>
            <a:r>
              <a:rPr lang="ru-RU" sz="1600" b="1" dirty="0" smtClean="0"/>
              <a:t> </a:t>
            </a:r>
            <a:r>
              <a:rPr lang="ru-RU" sz="1600" dirty="0" smtClean="0"/>
              <a:t>Сфера, 2005. – 352 с.</a:t>
            </a:r>
          </a:p>
          <a:p>
            <a:endParaRPr lang="ru-RU" sz="1600" dirty="0" smtClean="0"/>
          </a:p>
          <a:p>
            <a:r>
              <a:rPr lang="ru-RU" sz="1600" dirty="0" smtClean="0"/>
              <a:t>	  Эта книга представляет собой весёлое занимательное приложение к строгим школьным учебникам биологии и энциклопедическим изданиям. Она окажет неоценимую помощь при проведении обобщающих и открытых уроков, познавательных игр, предметной недели, биологических </a:t>
            </a:r>
            <a:r>
              <a:rPr lang="ru-RU" sz="1600" dirty="0" err="1" smtClean="0"/>
              <a:t>КВНов</a:t>
            </a:r>
            <a:r>
              <a:rPr lang="ru-RU" sz="1600" dirty="0" smtClean="0"/>
              <a:t>, праздников, конкурсов. </a:t>
            </a:r>
          </a:p>
          <a:p>
            <a:r>
              <a:rPr lang="ru-RU" sz="1600" dirty="0" smtClean="0"/>
              <a:t>Обширные оригинальные материалы и новые идеи книги значительно оживят процесс изучения предмета, научат ребят пользоваться уже полученными знаниями, разовьют их биологическую память. </a:t>
            </a:r>
          </a:p>
          <a:p>
            <a:r>
              <a:rPr lang="ru-RU" sz="1600" dirty="0" smtClean="0"/>
              <a:t>Большое внимание в книге уделено </a:t>
            </a:r>
            <a:r>
              <a:rPr lang="ru-RU" sz="1600" dirty="0" err="1" smtClean="0"/>
              <a:t>межпредметным</a:t>
            </a:r>
            <a:r>
              <a:rPr lang="ru-RU" sz="1600" dirty="0" smtClean="0"/>
              <a:t> связям, что позволит проводить интересные интегрированные уроки и мероприятия, повысить интерес к биологии у тех ребят, которые решили специализироваться в других предметах школьной программы и областях знаний. </a:t>
            </a:r>
          </a:p>
          <a:p>
            <a:r>
              <a:rPr lang="ru-RU" sz="1600" dirty="0" smtClean="0"/>
              <a:t>Материалы книги с успехом можно применять при организации любой формы досуга школьников - детского праздника и даже корпоративной вечеринки, в летнем лагере и группе продлённого дня.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259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71546"/>
            <a:ext cx="1857388" cy="28338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428860" y="1071546"/>
            <a:ext cx="6357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Школьный экологический календарь: </a:t>
            </a:r>
            <a:r>
              <a:rPr lang="ru-RU" dirty="0" smtClean="0"/>
              <a:t>пособие для учителя / Н. С. </a:t>
            </a:r>
            <a:r>
              <a:rPr lang="ru-RU" dirty="0" err="1" smtClean="0"/>
              <a:t>Дежникова</a:t>
            </a:r>
            <a:r>
              <a:rPr lang="ru-RU" dirty="0" smtClean="0"/>
              <a:t>, И. В. </a:t>
            </a:r>
            <a:r>
              <a:rPr lang="ru-RU" dirty="0" err="1" smtClean="0"/>
              <a:t>Снитко</a:t>
            </a:r>
            <a:r>
              <a:rPr lang="ru-RU" dirty="0" smtClean="0"/>
              <a:t>, Д. Л. Теплов, И. В. Цветкова </a:t>
            </a:r>
            <a:r>
              <a:rPr lang="ru-RU" b="1" dirty="0" smtClean="0"/>
              <a:t>. </a:t>
            </a:r>
            <a:r>
              <a:rPr lang="ru-RU" dirty="0" smtClean="0"/>
              <a:t>– М.: Просвещение, 2003. – 144 с.- (Воспитание в соврем. </a:t>
            </a:r>
            <a:r>
              <a:rPr lang="ru-RU" dirty="0" err="1" smtClean="0"/>
              <a:t>шк</a:t>
            </a:r>
            <a:r>
              <a:rPr lang="ru-RU" dirty="0" smtClean="0"/>
              <a:t>.)</a:t>
            </a:r>
          </a:p>
          <a:p>
            <a:r>
              <a:rPr lang="ru-RU" dirty="0" smtClean="0"/>
              <a:t>	Пособие представляет собой комплекс методических разработок, в основе которых лежит идея приобщения детей школьного возраста к экологическим ценностям, формирование и развитие у них экологического сознания и поведения. Технологии выполнены в самых разных жанрах: сценарии, ролевые игры, музыкально-поэтические композиции.</a:t>
            </a:r>
          </a:p>
          <a:p>
            <a:r>
              <a:rPr lang="ru-RU" dirty="0" smtClean="0"/>
              <a:t>Пособие адресовано учителям-предметникам, классным руководителям, воспитателям групп продленного дня. Может быть использовано и педагогами дополнительного образования.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0804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85860"/>
            <a:ext cx="1905000" cy="3152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643174" y="1000108"/>
            <a:ext cx="61436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Симонова Л.П.  Экологическое образование в начальной школе:</a:t>
            </a:r>
            <a:r>
              <a:rPr lang="ru-RU" dirty="0" smtClean="0"/>
              <a:t> учеб. пособие для студ. сред. </a:t>
            </a:r>
            <a:r>
              <a:rPr lang="ru-RU" dirty="0" err="1" smtClean="0"/>
              <a:t>пед</a:t>
            </a:r>
            <a:r>
              <a:rPr lang="ru-RU" dirty="0" smtClean="0"/>
              <a:t>. учеб.  заведений. – М. : Академия, 2000. – 160 с. </a:t>
            </a:r>
          </a:p>
          <a:p>
            <a:r>
              <a:rPr lang="ru-RU" dirty="0" smtClean="0"/>
              <a:t>(Педагогическое образование).</a:t>
            </a:r>
          </a:p>
          <a:p>
            <a:endParaRPr lang="ru-RU" dirty="0" smtClean="0"/>
          </a:p>
          <a:p>
            <a:r>
              <a:rPr lang="ru-RU" dirty="0" smtClean="0"/>
              <a:t>В пособии показано, как организовать экологическое образование в начальной школе, решая триединую задачу обучения, воспитания и развития детей; раскрывается содержание и педагогическая технология экологического обучения младших школьников. Учебное пособие может быть полезно учителям, воспитателям, работникам дополнительного образования.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496</TotalTime>
  <Words>4453</Words>
  <Application>Microsoft Office PowerPoint</Application>
  <PresentationFormat>Экран (4:3)</PresentationFormat>
  <Paragraphs>208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Городская</vt:lpstr>
      <vt:lpstr>Информационные ресурсы библиотеки в помощь образовательному процессу</vt:lpstr>
      <vt:lpstr>Основы экологии - школьникам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Здоровый образ жизни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Нравственное и патриотическое воспитание в школе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Правовое просвещение детей и подростков</vt:lpstr>
      <vt:lpstr>Слайд 28</vt:lpstr>
      <vt:lpstr>Слайд 29</vt:lpstr>
      <vt:lpstr>Слайд 30</vt:lpstr>
      <vt:lpstr>Слайд 31</vt:lpstr>
      <vt:lpstr>Слайд 32</vt:lpstr>
      <vt:lpstr>В помощь педагогу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Организация досуга и проведение внеклассных мероприятий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shahtorina</dc:creator>
  <cp:lastModifiedBy>shahtorina</cp:lastModifiedBy>
  <cp:revision>56</cp:revision>
  <dcterms:created xsi:type="dcterms:W3CDTF">2010-11-13T07:23:47Z</dcterms:created>
  <dcterms:modified xsi:type="dcterms:W3CDTF">2010-12-06T09:37:53Z</dcterms:modified>
</cp:coreProperties>
</file>